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6"/>
  </p:notes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Safira March" charset="1" panose="02000503000000020003"/>
      <p:regular r:id="rId14"/>
    </p:embeddedFont>
    <p:embeddedFont>
      <p:font typeface="Agrandir Grand" charset="1" panose="00000507000000000000"/>
      <p:regular r:id="rId15"/>
    </p:embeddedFont>
    <p:embeddedFont>
      <p:font typeface="Arial Nova" charset="1" panose="020B05040202020202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notesMasters/notesMaster1.xml" Type="http://schemas.openxmlformats.org/officeDocument/2006/relationships/notesMaster"/><Relationship Id="rId17" Target="theme/theme2.xml" Type="http://schemas.openxmlformats.org/officeDocument/2006/relationships/theme"/><Relationship Id="rId18" Target="notesSlides/notesSlide1.xml" Type="http://schemas.openxmlformats.org/officeDocument/2006/relationships/notesSlide"/><Relationship Id="rId19" Target="fonts/font19.fntdata" Type="http://schemas.openxmlformats.org/officeDocument/2006/relationships/font"/><Relationship Id="rId2" Target="presProps.xml" Type="http://schemas.openxmlformats.org/officeDocument/2006/relationships/presProps"/><Relationship Id="rId20" Target="notesSlides/notesSlide2.xml" Type="http://schemas.openxmlformats.org/officeDocument/2006/relationships/notesSlide"/><Relationship Id="rId21" Target="notesSlides/notesSlide3.xml" Type="http://schemas.openxmlformats.org/officeDocument/2006/relationships/notesSlide"/><Relationship Id="rId22" Target="notesSlides/notesSlide4.xml" Type="http://schemas.openxmlformats.org/officeDocument/2006/relationships/notesSlide"/><Relationship Id="rId23" Target="notesSlides/notesSlide5.xml" Type="http://schemas.openxmlformats.org/officeDocument/2006/relationships/notesSlide"/><Relationship Id="rId24" Target="notesSlides/notesSlide6.xml" Type="http://schemas.openxmlformats.org/officeDocument/2006/relationships/notesSlide"/><Relationship Id="rId25" Target="notesSlides/notesSlide7.xml" Type="http://schemas.openxmlformats.org/officeDocument/2006/relationships/note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Rituals</a:t>
            </a:r>
          </a:p>
          <a:p>
            <a:r>
              <a:rPr lang="en-US"/>
              <a:t/>
            </a:r>
          </a:p>
          <a:p>
            <a:r>
              <a:rPr lang="en-US"/>
              <a:t>Een lifestylemerk dat zich richt op rust, balans en betekenisvolle routines.</a:t>
            </a:r>
          </a:p>
          <a:p>
            <a:r>
              <a:rPr lang="en-US"/>
              <a:t/>
            </a:r>
          </a:p>
          <a:p>
            <a:r>
              <a:rPr lang="en-US"/>
              <a:t>Bekend om producten die persoonlijke verzorging combineren met inspiratie uit oude tradities.</a:t>
            </a:r>
          </a:p>
          <a:p>
            <a:r>
              <a:rPr lang="en-US"/>
              <a:t> Rituals spreekt voornamelijk consumenten aan die waarde hechten aan persoonlijke verzorging, ontspanning en een luxe beleving in hun dagelijks leven.</a:t>
            </a:r>
          </a:p>
          <a:p>
            <a:r>
              <a:rPr lang="en-US"/>
              <a:t/>
            </a:r>
          </a:p>
          <a:p>
            <a:r>
              <a:rPr lang="en-US"/>
              <a:t>Waarom Transmedia?</a:t>
            </a:r>
          </a:p>
          <a:p>
            <a:r>
              <a:rPr lang="en-US"/>
              <a:t/>
            </a:r>
          </a:p>
          <a:p>
            <a:r>
              <a:rPr lang="en-US"/>
              <a:t>Om de merkwaarden van Rituals verder te versterken en een diepere band met de doelgroep te ontwikkelen.</a:t>
            </a:r>
          </a:p>
          <a:p>
            <a:r>
              <a:rPr lang="en-US"/>
              <a:t/>
            </a:r>
          </a:p>
          <a:p>
            <a:r>
              <a:rPr lang="en-US"/>
              <a:t>Om klanten te betrekken via meerdere kanalen en media, passend bij hun reis naar balans en welzijn.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Value Fit</a:t>
            </a:r>
          </a:p>
          <a:p>
            <a:r>
              <a:rPr lang="en-US"/>
              <a:t/>
            </a:r>
          </a:p>
          <a:p>
            <a:r>
              <a:rPr lang="en-US"/>
              <a:t>Rituals inspireert een betekenisvol leven door routines en rituelen.</a:t>
            </a:r>
          </a:p>
          <a:p>
            <a:r>
              <a:rPr lang="en-US"/>
              <a:t/>
            </a:r>
          </a:p>
          <a:p>
            <a:r>
              <a:rPr lang="en-US"/>
              <a:t>Het transmedia-concept zal aansluiten bij de waarden: mindfulness, zelfzorg, en inspiratie.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Storyworld: Een fictieve wereld genaamd "The Temple of Rituals," waar oude rituelen worden herontdekt en toegepast in het dagelijks leven.</a:t>
            </a:r>
          </a:p>
          <a:p>
            <a:r>
              <a:rPr lang="en-US"/>
              <a:t/>
            </a:r>
          </a:p>
          <a:p>
            <a:r>
              <a:rPr lang="en-US"/>
              <a:t>Personages: De "Guardians of Balance" – elk personage belichaamt een van de pijlers van Rituals (bijv. rust, energie, focus).</a:t>
            </a:r>
          </a:p>
          <a:p>
            <a:r>
              <a:rPr lang="en-US"/>
              <a:t/>
            </a:r>
          </a:p>
          <a:p>
            <a:r>
              <a:rPr lang="en-US"/>
              <a:t>Verhaallijn: Gebruikers worden uitgenodigd om hun eigen ritueel te ontdekken en worden geleid door verhalen, meditaties en uitdagingen die via verschillende kanalen worden verspreid.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arganolie en ecalyptus</a:t>
            </a:r>
          </a:p>
          <a:p>
            <a:r>
              <a:rPr lang="en-US"/>
              <a:t>lijn hamman</a:t>
            </a:r>
          </a:p>
          <a:p>
            <a:r>
              <a:rPr lang="en-US"/>
              <a:t>guardien of balance</a:t>
            </a:r>
          </a:p>
          <a:p>
            <a:r>
              <a:rPr lang="en-US"/>
              <a:t>daarnaast gekozen voor een fantasierijke wereld omdat dit aansluit bij de merkidentiteit van rituals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Fase 1: Inspiratie</a:t>
            </a:r>
          </a:p>
          <a:p>
            <a:r>
              <a:rPr lang="en-US"/>
              <a:t>Doel: Interesse wekken via social media en video’s.</a:t>
            </a:r>
          </a:p>
          <a:p>
            <a:r>
              <a:rPr lang="en-US"/>
              <a:t>Kanaal: Instagram, YouTube en Pinterest.</a:t>
            </a:r>
          </a:p>
          <a:p>
            <a:r>
              <a:rPr lang="en-US"/>
              <a:t>Content: Korte filmpjes waarin de Guardians of Balance worden voorgesteld.</a:t>
            </a:r>
          </a:p>
          <a:p>
            <a:r>
              <a:rPr lang="en-US"/>
              <a:t/>
            </a:r>
          </a:p>
          <a:p>
            <a:r>
              <a:rPr lang="en-US"/>
              <a:t>Fase 2: Exploratie</a:t>
            </a:r>
          </a:p>
          <a:p>
            <a:r>
              <a:rPr lang="en-US"/>
              <a:t>Doel: Diepere betrokkenheid.</a:t>
            </a:r>
          </a:p>
          <a:p>
            <a:r>
              <a:rPr lang="en-US"/>
              <a:t>Kanaal: Een interactieve website en Rituals’ app.</a:t>
            </a:r>
          </a:p>
          <a:p>
            <a:r>
              <a:rPr lang="en-US"/>
              <a:t>Content: Persoonlijke vragenlijsten om een geschikt ritueel te vinden, AR-ervaringen om een virtueel bezoek aan "The Temple of Rituals" te brengen.</a:t>
            </a:r>
          </a:p>
          <a:p>
            <a:r>
              <a:rPr lang="en-US"/>
              <a:t/>
            </a:r>
          </a:p>
          <a:p>
            <a:r>
              <a:rPr lang="en-US"/>
              <a:t>Fase 3: Actie</a:t>
            </a:r>
          </a:p>
          <a:p>
            <a:r>
              <a:rPr lang="en-US"/>
              <a:t>Doel: Gebruikers aansporen tot actie.</a:t>
            </a:r>
          </a:p>
          <a:p>
            <a:r>
              <a:rPr lang="en-US"/>
              <a:t>Kanaal: Fysieke winkels en een gepersonaliseerde e-mailcampagne.</a:t>
            </a:r>
          </a:p>
          <a:p>
            <a:r>
              <a:rPr lang="en-US"/>
              <a:t>Content: Klanten ontvangen een voucher voor een speciaal product dat aansluit bij hun ritueel.</a:t>
            </a:r>
          </a:p>
          <a:p>
            <a:r>
              <a:rPr lang="en-US"/>
              <a:t/>
            </a:r>
          </a:p>
          <a:p>
            <a:r>
              <a:rPr lang="en-US"/>
              <a:t>Fase 4: Betrokkenheid</a:t>
            </a:r>
          </a:p>
          <a:p>
            <a:r>
              <a:rPr lang="en-US"/>
              <a:t>Doel: Loyaliteit versterken.</a:t>
            </a:r>
          </a:p>
          <a:p>
            <a:r>
              <a:rPr lang="en-US"/>
              <a:t>Kanaal: Community’s en evenementen.</a:t>
            </a:r>
          </a:p>
          <a:p>
            <a:r>
              <a:rPr lang="en-US"/>
              <a:t>Content: Toegang tot exclusieve workshops en live meditaties met de Guardians.</a:t>
            </a:r>
          </a:p>
          <a:p>
            <a:r>
              <a:rPr lang="en-US"/>
              <a:t/>
            </a:r>
          </a:p>
          <a:p>
            <a:r>
              <a:rPr lang="en-US"/>
              <a:t>Wekelijks een andere guardian dus een ander thema. 6 verschillende en in week 7 en 8 komt dit samen.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 meer omzet uit gerelateerde producten. </a:t>
            </a:r>
          </a:p>
          <a:p>
            <a:r>
              <a:rPr lang="en-US"/>
              <a:t/>
            </a:r>
          </a:p>
          <a:p>
            <a:r>
              <a:rPr lang="en-US"/>
              <a:t>10% van de gebruikers die overstappen op aankoop</a:t>
            </a:r>
          </a:p>
          <a:p>
            <a:r>
              <a:rPr lang="en-US"/>
              <a:t/>
            </a:r>
          </a:p>
          <a:p>
            <a:r>
              <a:rPr lang="en-US"/>
              <a:t>10% meer lidmaatschappen binnen  een jaar</a:t>
            </a:r>
          </a:p>
          <a:p>
            <a:r>
              <a:rPr lang="en-US"/>
              <a:t/>
            </a:r>
          </a:p>
          <a:p>
            <a:r>
              <a:rPr lang="en-US"/>
              <a:t>nimaal 5 minuten per sessie op website of app</a:t>
            </a:r>
          </a:p>
          <a:p>
            <a:r>
              <a:rPr lang="en-US"/>
              <a:t/>
            </a:r>
          </a:p>
          <a:p>
            <a:r>
              <a:rPr lang="en-US"/>
              <a:t>10.000 gebruikers dat deelneemt aan de infinity tempel of rituals Ervaringen</a:t>
            </a:r>
          </a:p>
          <a:p>
            <a:r>
              <a:rPr lang="en-US"/>
              <a:t/>
            </a:r>
          </a:p>
          <a:p>
            <a:r>
              <a:rPr lang="en-US"/>
              <a:t>rituals is natuurlijk ook een groot merk innen de beelux. waardoor de cijfers rieel opgesteld zijn. daarnaast vind er een groei plaats binnen de welness branche waardoor er al een lichte stijging van productverkoop en loyaliteit progammas 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Creëert een diepere connectie met de doelgroep.</a:t>
            </a:r>
          </a:p>
          <a:p>
            <a:r>
              <a:rPr lang="en-US"/>
              <a:t/>
            </a:r>
          </a:p>
          <a:p>
            <a:r>
              <a:rPr lang="en-US"/>
              <a:t>Versterkt de merkwaarden van Rituals door meeslepende verhalen en interactie.</a:t>
            </a:r>
          </a:p>
          <a:p>
            <a:r>
              <a:rPr lang="en-US"/>
              <a:t/>
            </a:r>
          </a:p>
          <a:p>
            <a:r>
              <a:rPr lang="en-US"/>
              <a:t>Zorgt voor een betekenisvolle ervaring die verder gaat dan alleen producten.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2" Target="../notesSlides/notesSlide1.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2" Target="../notesSlides/notesSlide2.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7.pn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jpeg" Type="http://schemas.openxmlformats.org/officeDocument/2006/relationships/image"/><Relationship Id="rId12" Target="../media/image33.jpeg" Type="http://schemas.openxmlformats.org/officeDocument/2006/relationships/image"/><Relationship Id="rId13" Target="../media/image34.png" Type="http://schemas.openxmlformats.org/officeDocument/2006/relationships/image"/><Relationship Id="rId2" Target="../notesSlides/notesSlide4.xml" Type="http://schemas.openxmlformats.org/officeDocument/2006/relationships/notesSlide"/><Relationship Id="rId3" Target="../media/image26.png" Type="http://schemas.openxmlformats.org/officeDocument/2006/relationships/image"/><Relationship Id="rId4" Target="../media/image27.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2" Target="../notesSlides/notesSlide5.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47.pn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notesSlides/notesSlide7.xml" Type="http://schemas.openxmlformats.org/officeDocument/2006/relationships/notesSlide"/><Relationship Id="rId3" Target="../media/image45.png" Type="http://schemas.openxmlformats.org/officeDocument/2006/relationships/image"/><Relationship Id="rId4" Target="../media/image46.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94B2C"/>
        </a:solidFill>
      </p:bgPr>
    </p:bg>
    <p:spTree>
      <p:nvGrpSpPr>
        <p:cNvPr id="1" name=""/>
        <p:cNvGrpSpPr/>
        <p:nvPr/>
      </p:nvGrpSpPr>
      <p:grpSpPr>
        <a:xfrm>
          <a:off x="0" y="0"/>
          <a:ext cx="0" cy="0"/>
          <a:chOff x="0" y="0"/>
          <a:chExt cx="0" cy="0"/>
        </a:xfrm>
      </p:grpSpPr>
      <p:sp>
        <p:nvSpPr>
          <p:cNvPr name="AutoShape 2" id="2"/>
          <p:cNvSpPr/>
          <p:nvPr/>
        </p:nvSpPr>
        <p:spPr>
          <a:xfrm rot="0">
            <a:off x="-474641" y="1009650"/>
            <a:ext cx="19237283" cy="0"/>
          </a:xfrm>
          <a:prstGeom prst="line">
            <a:avLst/>
          </a:prstGeom>
          <a:ln cap="rnd" w="19050">
            <a:solidFill>
              <a:srgbClr val="EDE5D5"/>
            </a:solidFill>
            <a:prstDash val="solid"/>
            <a:headEnd type="none" len="sm" w="sm"/>
            <a:tailEnd type="none" len="sm" w="sm"/>
          </a:ln>
        </p:spPr>
      </p:sp>
      <p:sp>
        <p:nvSpPr>
          <p:cNvPr name="AutoShape 3" id="3"/>
          <p:cNvSpPr/>
          <p:nvPr/>
        </p:nvSpPr>
        <p:spPr>
          <a:xfrm rot="-5399999">
            <a:off x="11858757" y="5215631"/>
            <a:ext cx="10784071" cy="0"/>
          </a:xfrm>
          <a:prstGeom prst="line">
            <a:avLst/>
          </a:prstGeom>
          <a:ln cap="rnd" w="19050">
            <a:solidFill>
              <a:srgbClr val="EDE5D5"/>
            </a:solidFill>
            <a:prstDash val="solid"/>
            <a:headEnd type="none" len="sm" w="sm"/>
            <a:tailEnd type="none" len="sm" w="sm"/>
          </a:ln>
        </p:spPr>
      </p:sp>
      <p:sp>
        <p:nvSpPr>
          <p:cNvPr name="AutoShape 4" id="4"/>
          <p:cNvSpPr/>
          <p:nvPr/>
        </p:nvSpPr>
        <p:spPr>
          <a:xfrm rot="0">
            <a:off x="-474641" y="9258300"/>
            <a:ext cx="19237283" cy="0"/>
          </a:xfrm>
          <a:prstGeom prst="line">
            <a:avLst/>
          </a:prstGeom>
          <a:ln cap="rnd" w="19050">
            <a:solidFill>
              <a:srgbClr val="EDE5D5"/>
            </a:solidFill>
            <a:prstDash val="solid"/>
            <a:headEnd type="none" len="sm" w="sm"/>
            <a:tailEnd type="none" len="sm" w="sm"/>
          </a:ln>
        </p:spPr>
      </p:sp>
      <p:sp>
        <p:nvSpPr>
          <p:cNvPr name="AutoShape 5" id="5"/>
          <p:cNvSpPr/>
          <p:nvPr/>
        </p:nvSpPr>
        <p:spPr>
          <a:xfrm rot="-5399999">
            <a:off x="-4353811" y="5009793"/>
            <a:ext cx="10784071" cy="0"/>
          </a:xfrm>
          <a:prstGeom prst="line">
            <a:avLst/>
          </a:prstGeom>
          <a:ln cap="rnd" w="19050">
            <a:solidFill>
              <a:srgbClr val="EDE5D5"/>
            </a:solidFill>
            <a:prstDash val="solid"/>
            <a:headEnd type="none" len="sm" w="sm"/>
            <a:tailEnd type="none" len="sm" w="sm"/>
          </a:ln>
        </p:spPr>
      </p:sp>
      <p:sp>
        <p:nvSpPr>
          <p:cNvPr name="Freeform 6" id="6"/>
          <p:cNvSpPr/>
          <p:nvPr/>
        </p:nvSpPr>
        <p:spPr>
          <a:xfrm flipH="false" flipV="false" rot="0">
            <a:off x="16346855" y="1293005"/>
            <a:ext cx="656719" cy="656719"/>
          </a:xfrm>
          <a:custGeom>
            <a:avLst/>
            <a:gdLst/>
            <a:ahLst/>
            <a:cxnLst/>
            <a:rect r="r" b="b" t="t" l="l"/>
            <a:pathLst>
              <a:path h="656719" w="656719">
                <a:moveTo>
                  <a:pt x="0" y="0"/>
                </a:moveTo>
                <a:lnTo>
                  <a:pt x="656720" y="0"/>
                </a:lnTo>
                <a:lnTo>
                  <a:pt x="656720" y="656720"/>
                </a:lnTo>
                <a:lnTo>
                  <a:pt x="0" y="6567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28700" y="1028700"/>
            <a:ext cx="5486400" cy="8229600"/>
          </a:xfrm>
          <a:custGeom>
            <a:avLst/>
            <a:gdLst/>
            <a:ahLst/>
            <a:cxnLst/>
            <a:rect r="r" b="b" t="t" l="l"/>
            <a:pathLst>
              <a:path h="8229600" w="5486400">
                <a:moveTo>
                  <a:pt x="0" y="0"/>
                </a:moveTo>
                <a:lnTo>
                  <a:pt x="5486400" y="0"/>
                </a:lnTo>
                <a:lnTo>
                  <a:pt x="5486400" y="8229600"/>
                </a:lnTo>
                <a:lnTo>
                  <a:pt x="0" y="8229600"/>
                </a:lnTo>
                <a:lnTo>
                  <a:pt x="0" y="0"/>
                </a:lnTo>
                <a:close/>
              </a:path>
            </a:pathLst>
          </a:custGeom>
          <a:blipFill>
            <a:blip r:embed="rId4"/>
            <a:stretch>
              <a:fillRect l="0" t="0" r="0" b="0"/>
            </a:stretch>
          </a:blipFill>
        </p:spPr>
      </p:sp>
      <p:sp>
        <p:nvSpPr>
          <p:cNvPr name="TextBox 8" id="8"/>
          <p:cNvSpPr txBox="true"/>
          <p:nvPr/>
        </p:nvSpPr>
        <p:spPr>
          <a:xfrm rot="0">
            <a:off x="7291429" y="3945763"/>
            <a:ext cx="9575236" cy="2908930"/>
          </a:xfrm>
          <a:prstGeom prst="rect">
            <a:avLst/>
          </a:prstGeom>
        </p:spPr>
        <p:txBody>
          <a:bodyPr anchor="t" rtlCol="false" tIns="0" lIns="0" bIns="0" rIns="0">
            <a:spAutoFit/>
          </a:bodyPr>
          <a:lstStyle/>
          <a:p>
            <a:pPr algn="l">
              <a:lnSpc>
                <a:spcPts val="12120"/>
              </a:lnSpc>
            </a:pPr>
            <a:r>
              <a:rPr lang="en-US" sz="6000" i="true">
                <a:solidFill>
                  <a:srgbClr val="EDE5D5"/>
                </a:solidFill>
                <a:latin typeface="Safira March"/>
                <a:ea typeface="Safira March"/>
                <a:cs typeface="Safira March"/>
                <a:sym typeface="Safira March"/>
              </a:rPr>
              <a:t>Transmedia Idee Rituals</a:t>
            </a:r>
          </a:p>
        </p:txBody>
      </p:sp>
      <p:sp>
        <p:nvSpPr>
          <p:cNvPr name="TextBox 9" id="9"/>
          <p:cNvSpPr txBox="true"/>
          <p:nvPr/>
        </p:nvSpPr>
        <p:spPr>
          <a:xfrm rot="0">
            <a:off x="7291429" y="7292842"/>
            <a:ext cx="9055427" cy="913002"/>
          </a:xfrm>
          <a:prstGeom prst="rect">
            <a:avLst/>
          </a:prstGeom>
        </p:spPr>
        <p:txBody>
          <a:bodyPr anchor="t" rtlCol="false" tIns="0" lIns="0" bIns="0" rIns="0">
            <a:spAutoFit/>
          </a:bodyPr>
          <a:lstStyle/>
          <a:p>
            <a:pPr algn="l">
              <a:lnSpc>
                <a:spcPts val="3476"/>
              </a:lnSpc>
            </a:pPr>
            <a:r>
              <a:rPr lang="en-US" sz="2200" spc="288">
                <a:solidFill>
                  <a:srgbClr val="EDE5D5"/>
                </a:solidFill>
                <a:latin typeface="Agrandir Grand"/>
                <a:ea typeface="Agrandir Grand"/>
                <a:cs typeface="Agrandir Grand"/>
                <a:sym typeface="Agrandir Grand"/>
              </a:rPr>
              <a:t>LUNA TERPSTRA </a:t>
            </a:r>
          </a:p>
          <a:p>
            <a:pPr algn="l">
              <a:lnSpc>
                <a:spcPts val="3476"/>
              </a:lnSpc>
            </a:pPr>
            <a:r>
              <a:rPr lang="en-US" sz="2200" spc="288">
                <a:solidFill>
                  <a:srgbClr val="EDE5D5"/>
                </a:solidFill>
                <a:latin typeface="Agrandir Grand"/>
                <a:ea typeface="Agrandir Grand"/>
                <a:cs typeface="Agrandir Grand"/>
                <a:sym typeface="Agrandir Grand"/>
              </a:rPr>
              <a:t>FEMKE CUIJPERS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Freeform 2" id="2"/>
          <p:cNvSpPr/>
          <p:nvPr/>
        </p:nvSpPr>
        <p:spPr>
          <a:xfrm flipH="false" flipV="false" rot="-4093399">
            <a:off x="-2331005" y="4850296"/>
            <a:ext cx="5691965" cy="6486569"/>
          </a:xfrm>
          <a:custGeom>
            <a:avLst/>
            <a:gdLst/>
            <a:ahLst/>
            <a:cxnLst/>
            <a:rect r="r" b="b" t="t" l="l"/>
            <a:pathLst>
              <a:path h="6486569" w="5691965">
                <a:moveTo>
                  <a:pt x="0" y="0"/>
                </a:moveTo>
                <a:lnTo>
                  <a:pt x="5691965" y="0"/>
                </a:lnTo>
                <a:lnTo>
                  <a:pt x="5691965" y="6486569"/>
                </a:lnTo>
                <a:lnTo>
                  <a:pt x="0" y="6486569"/>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2270489">
            <a:off x="-3011327" y="4472307"/>
            <a:ext cx="5617576" cy="8368828"/>
          </a:xfrm>
          <a:custGeom>
            <a:avLst/>
            <a:gdLst/>
            <a:ahLst/>
            <a:cxnLst/>
            <a:rect r="r" b="b" t="t" l="l"/>
            <a:pathLst>
              <a:path h="8368828" w="5617576">
                <a:moveTo>
                  <a:pt x="0" y="0"/>
                </a:moveTo>
                <a:lnTo>
                  <a:pt x="5617576" y="0"/>
                </a:lnTo>
                <a:lnTo>
                  <a:pt x="5617576" y="8368828"/>
                </a:lnTo>
                <a:lnTo>
                  <a:pt x="0" y="83688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2999213">
            <a:off x="16147031" y="-1343069"/>
            <a:ext cx="3754102" cy="6486569"/>
          </a:xfrm>
          <a:custGeom>
            <a:avLst/>
            <a:gdLst/>
            <a:ahLst/>
            <a:cxnLst/>
            <a:rect r="r" b="b" t="t" l="l"/>
            <a:pathLst>
              <a:path h="6486569" w="3754102">
                <a:moveTo>
                  <a:pt x="0" y="0"/>
                </a:moveTo>
                <a:lnTo>
                  <a:pt x="3754102" y="0"/>
                </a:lnTo>
                <a:lnTo>
                  <a:pt x="3754102" y="6486569"/>
                </a:lnTo>
                <a:lnTo>
                  <a:pt x="0" y="6486569"/>
                </a:lnTo>
                <a:lnTo>
                  <a:pt x="0" y="0"/>
                </a:lnTo>
                <a:close/>
              </a:path>
            </a:pathLst>
          </a:custGeom>
          <a:blipFill>
            <a:blip r:embed="rId7">
              <a:alphaModFix amt="40000"/>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4937902">
            <a:off x="11925126" y="-3461936"/>
            <a:ext cx="9278547" cy="7909961"/>
          </a:xfrm>
          <a:custGeom>
            <a:avLst/>
            <a:gdLst/>
            <a:ahLst/>
            <a:cxnLst/>
            <a:rect r="r" b="b" t="t" l="l"/>
            <a:pathLst>
              <a:path h="7909961" w="9278547">
                <a:moveTo>
                  <a:pt x="0" y="0"/>
                </a:moveTo>
                <a:lnTo>
                  <a:pt x="9278546" y="0"/>
                </a:lnTo>
                <a:lnTo>
                  <a:pt x="9278546" y="7909961"/>
                </a:lnTo>
                <a:lnTo>
                  <a:pt x="0" y="7909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6" id="6"/>
          <p:cNvGrpSpPr/>
          <p:nvPr/>
        </p:nvGrpSpPr>
        <p:grpSpPr>
          <a:xfrm rot="0">
            <a:off x="2947919" y="3564755"/>
            <a:ext cx="5401216" cy="6007914"/>
            <a:chOff x="687070" y="247650"/>
            <a:chExt cx="11148060" cy="12400280"/>
          </a:xfrm>
        </p:grpSpPr>
        <p:sp>
          <p:nvSpPr>
            <p:cNvPr name="Freeform 7" id="7"/>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11"/>
              <a:stretch>
                <a:fillRect l="0" t="-3320" r="0" b="-3320"/>
              </a:stretch>
            </a:blipFill>
          </p:spPr>
        </p:sp>
      </p:grpSp>
      <p:sp>
        <p:nvSpPr>
          <p:cNvPr name="Freeform 8" id="8"/>
          <p:cNvSpPr/>
          <p:nvPr/>
        </p:nvSpPr>
        <p:spPr>
          <a:xfrm flipH="false" flipV="false" rot="0">
            <a:off x="16854238" y="8853238"/>
            <a:ext cx="810125" cy="810125"/>
          </a:xfrm>
          <a:custGeom>
            <a:avLst/>
            <a:gdLst/>
            <a:ahLst/>
            <a:cxnLst/>
            <a:rect r="r" b="b" t="t" l="l"/>
            <a:pathLst>
              <a:path h="810125" w="810125">
                <a:moveTo>
                  <a:pt x="0" y="0"/>
                </a:moveTo>
                <a:lnTo>
                  <a:pt x="810124" y="0"/>
                </a:lnTo>
                <a:lnTo>
                  <a:pt x="810124" y="810124"/>
                </a:lnTo>
                <a:lnTo>
                  <a:pt x="0" y="81012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10076379" y="3702090"/>
            <a:ext cx="6154066" cy="1017270"/>
          </a:xfrm>
          <a:prstGeom prst="rect">
            <a:avLst/>
          </a:prstGeom>
        </p:spPr>
        <p:txBody>
          <a:bodyPr anchor="t" rtlCol="false" tIns="0" lIns="0" bIns="0" rIns="0">
            <a:spAutoFit/>
          </a:bodyPr>
          <a:lstStyle/>
          <a:p>
            <a:pPr algn="l">
              <a:lnSpc>
                <a:spcPts val="4199"/>
              </a:lnSpc>
            </a:pPr>
            <a:r>
              <a:rPr lang="en-US" sz="2799">
                <a:solidFill>
                  <a:srgbClr val="894B2C"/>
                </a:solidFill>
                <a:latin typeface="Arial Nova"/>
                <a:ea typeface="Arial Nova"/>
                <a:cs typeface="Arial Nova"/>
                <a:sym typeface="Arial Nova"/>
              </a:rPr>
              <a:t>Rust, balans, routines</a:t>
            </a:r>
          </a:p>
          <a:p>
            <a:pPr algn="l" marL="0" indent="0" lvl="0">
              <a:lnSpc>
                <a:spcPts val="4199"/>
              </a:lnSpc>
              <a:spcBef>
                <a:spcPct val="0"/>
              </a:spcBef>
            </a:pPr>
            <a:r>
              <a:rPr lang="en-US" sz="2799">
                <a:solidFill>
                  <a:srgbClr val="894B2C"/>
                </a:solidFill>
                <a:latin typeface="Arial Nova"/>
                <a:ea typeface="Arial Nova"/>
                <a:cs typeface="Arial Nova"/>
                <a:sym typeface="Arial Nova"/>
              </a:rPr>
              <a:t>Inspiratie uit oude traditities</a:t>
            </a:r>
          </a:p>
        </p:txBody>
      </p:sp>
      <p:sp>
        <p:nvSpPr>
          <p:cNvPr name="TextBox 10" id="10"/>
          <p:cNvSpPr txBox="true"/>
          <p:nvPr/>
        </p:nvSpPr>
        <p:spPr>
          <a:xfrm rot="0">
            <a:off x="10076379" y="3040926"/>
            <a:ext cx="6488020" cy="472059"/>
          </a:xfrm>
          <a:prstGeom prst="rect">
            <a:avLst/>
          </a:prstGeom>
        </p:spPr>
        <p:txBody>
          <a:bodyPr anchor="t" rtlCol="false" tIns="0" lIns="0" bIns="0" rIns="0">
            <a:spAutoFit/>
          </a:bodyPr>
          <a:lstStyle/>
          <a:p>
            <a:pPr algn="l">
              <a:lnSpc>
                <a:spcPts val="3498"/>
              </a:lnSpc>
            </a:pPr>
            <a:r>
              <a:rPr lang="en-US" sz="2200" spc="371">
                <a:solidFill>
                  <a:srgbClr val="894B2C"/>
                </a:solidFill>
                <a:latin typeface="Agrandir Grand"/>
                <a:ea typeface="Agrandir Grand"/>
                <a:cs typeface="Agrandir Grand"/>
                <a:sym typeface="Agrandir Grand"/>
              </a:rPr>
              <a:t>LIFESTYLE MERK</a:t>
            </a:r>
          </a:p>
        </p:txBody>
      </p:sp>
      <p:sp>
        <p:nvSpPr>
          <p:cNvPr name="TextBox 11" id="11"/>
          <p:cNvSpPr txBox="true"/>
          <p:nvPr/>
        </p:nvSpPr>
        <p:spPr>
          <a:xfrm rot="0">
            <a:off x="10076379" y="6405481"/>
            <a:ext cx="6154066" cy="2084070"/>
          </a:xfrm>
          <a:prstGeom prst="rect">
            <a:avLst/>
          </a:prstGeom>
        </p:spPr>
        <p:txBody>
          <a:bodyPr anchor="t" rtlCol="false" tIns="0" lIns="0" bIns="0" rIns="0">
            <a:spAutoFit/>
          </a:bodyPr>
          <a:lstStyle/>
          <a:p>
            <a:pPr algn="l">
              <a:lnSpc>
                <a:spcPts val="4199"/>
              </a:lnSpc>
            </a:pPr>
            <a:r>
              <a:rPr lang="en-US" sz="2799">
                <a:solidFill>
                  <a:srgbClr val="894B2C"/>
                </a:solidFill>
                <a:latin typeface="Arial Nova"/>
                <a:ea typeface="Arial Nova"/>
                <a:cs typeface="Arial Nova"/>
                <a:sym typeface="Arial Nova"/>
              </a:rPr>
              <a:t>Merkwaarden versterken</a:t>
            </a:r>
          </a:p>
          <a:p>
            <a:pPr algn="l">
              <a:lnSpc>
                <a:spcPts val="4199"/>
              </a:lnSpc>
            </a:pPr>
            <a:r>
              <a:rPr lang="en-US" sz="2799">
                <a:solidFill>
                  <a:srgbClr val="894B2C"/>
                </a:solidFill>
                <a:latin typeface="Arial Nova"/>
                <a:ea typeface="Arial Nova"/>
                <a:cs typeface="Arial Nova"/>
                <a:sym typeface="Arial Nova"/>
              </a:rPr>
              <a:t>Band ontwikkelen</a:t>
            </a:r>
          </a:p>
          <a:p>
            <a:pPr algn="l">
              <a:lnSpc>
                <a:spcPts val="4200"/>
              </a:lnSpc>
            </a:pPr>
            <a:r>
              <a:rPr lang="en-US" sz="2800">
                <a:solidFill>
                  <a:srgbClr val="894B2C"/>
                </a:solidFill>
                <a:latin typeface="Arial Nova"/>
                <a:ea typeface="Arial Nova"/>
                <a:cs typeface="Arial Nova"/>
                <a:sym typeface="Arial Nova"/>
              </a:rPr>
              <a:t>Klanten betrekken, passend bij hun journey</a:t>
            </a:r>
          </a:p>
        </p:txBody>
      </p:sp>
      <p:sp>
        <p:nvSpPr>
          <p:cNvPr name="TextBox 12" id="12"/>
          <p:cNvSpPr txBox="true"/>
          <p:nvPr/>
        </p:nvSpPr>
        <p:spPr>
          <a:xfrm rot="0">
            <a:off x="10076379" y="5744318"/>
            <a:ext cx="6488020" cy="472059"/>
          </a:xfrm>
          <a:prstGeom prst="rect">
            <a:avLst/>
          </a:prstGeom>
        </p:spPr>
        <p:txBody>
          <a:bodyPr anchor="t" rtlCol="false" tIns="0" lIns="0" bIns="0" rIns="0">
            <a:spAutoFit/>
          </a:bodyPr>
          <a:lstStyle/>
          <a:p>
            <a:pPr algn="l" marL="0" indent="0" lvl="0">
              <a:lnSpc>
                <a:spcPts val="3498"/>
              </a:lnSpc>
              <a:spcBef>
                <a:spcPct val="0"/>
              </a:spcBef>
            </a:pPr>
            <a:r>
              <a:rPr lang="en-US" sz="2200" spc="371">
                <a:solidFill>
                  <a:srgbClr val="894B2C"/>
                </a:solidFill>
                <a:latin typeface="Agrandir Grand"/>
                <a:ea typeface="Agrandir Grand"/>
                <a:cs typeface="Agrandir Grand"/>
                <a:sym typeface="Agrandir Grand"/>
              </a:rPr>
              <a:t>TRANSMEDIA</a:t>
            </a:r>
          </a:p>
        </p:txBody>
      </p:sp>
      <p:sp>
        <p:nvSpPr>
          <p:cNvPr name="TextBox 13" id="13"/>
          <p:cNvSpPr txBox="true"/>
          <p:nvPr/>
        </p:nvSpPr>
        <p:spPr>
          <a:xfrm rot="0">
            <a:off x="1028700" y="2959084"/>
            <a:ext cx="7653142" cy="992497"/>
          </a:xfrm>
          <a:prstGeom prst="rect">
            <a:avLst/>
          </a:prstGeom>
        </p:spPr>
        <p:txBody>
          <a:bodyPr anchor="t" rtlCol="false" tIns="0" lIns="0" bIns="0" rIns="0">
            <a:spAutoFit/>
          </a:bodyPr>
          <a:lstStyle/>
          <a:p>
            <a:pPr algn="l" marL="0" indent="0" lvl="0">
              <a:lnSpc>
                <a:spcPts val="8685"/>
              </a:lnSpc>
            </a:pPr>
            <a:r>
              <a:rPr lang="en-US" sz="4500" i="true">
                <a:solidFill>
                  <a:srgbClr val="894B2C"/>
                </a:solidFill>
                <a:latin typeface="Safira March"/>
                <a:ea typeface="Safira March"/>
                <a:cs typeface="Safira March"/>
                <a:sym typeface="Safira March"/>
              </a:rPr>
              <a:t>Rituals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Freeform 2" id="2"/>
          <p:cNvSpPr/>
          <p:nvPr/>
        </p:nvSpPr>
        <p:spPr>
          <a:xfrm flipH="false" flipV="false" rot="-6268158">
            <a:off x="3310985" y="5234426"/>
            <a:ext cx="7315200" cy="3035808"/>
          </a:xfrm>
          <a:custGeom>
            <a:avLst/>
            <a:gdLst/>
            <a:ahLst/>
            <a:cxnLst/>
            <a:rect r="r" b="b" t="t" l="l"/>
            <a:pathLst>
              <a:path h="3035808" w="7315200">
                <a:moveTo>
                  <a:pt x="0" y="0"/>
                </a:moveTo>
                <a:lnTo>
                  <a:pt x="7315200" y="0"/>
                </a:lnTo>
                <a:lnTo>
                  <a:pt x="7315200" y="3035808"/>
                </a:lnTo>
                <a:lnTo>
                  <a:pt x="0" y="3035808"/>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028700" y="2815515"/>
            <a:ext cx="5939885" cy="1064087"/>
          </a:xfrm>
          <a:prstGeom prst="rect">
            <a:avLst/>
          </a:prstGeom>
        </p:spPr>
        <p:txBody>
          <a:bodyPr anchor="t" rtlCol="false" tIns="0" lIns="0" bIns="0" rIns="0">
            <a:spAutoFit/>
          </a:bodyPr>
          <a:lstStyle/>
          <a:p>
            <a:pPr algn="r" marL="0" indent="0" lvl="0">
              <a:lnSpc>
                <a:spcPts val="9428"/>
              </a:lnSpc>
              <a:spcBef>
                <a:spcPct val="0"/>
              </a:spcBef>
            </a:pPr>
            <a:r>
              <a:rPr lang="en-US" sz="4714">
                <a:solidFill>
                  <a:srgbClr val="894B2C"/>
                </a:solidFill>
                <a:latin typeface="Safira March"/>
                <a:ea typeface="Safira March"/>
                <a:cs typeface="Safira March"/>
                <a:sym typeface="Safira March"/>
              </a:rPr>
              <a:t>Value Fit</a:t>
            </a:r>
          </a:p>
        </p:txBody>
      </p:sp>
      <p:sp>
        <p:nvSpPr>
          <p:cNvPr name="Freeform 4" id="4"/>
          <p:cNvSpPr/>
          <p:nvPr/>
        </p:nvSpPr>
        <p:spPr>
          <a:xfrm flipH="false" flipV="false" rot="-3052743">
            <a:off x="-2085473" y="3335851"/>
            <a:ext cx="7950888" cy="11844898"/>
          </a:xfrm>
          <a:custGeom>
            <a:avLst/>
            <a:gdLst/>
            <a:ahLst/>
            <a:cxnLst/>
            <a:rect r="r" b="b" t="t" l="l"/>
            <a:pathLst>
              <a:path h="11844898" w="7950888">
                <a:moveTo>
                  <a:pt x="0" y="0"/>
                </a:moveTo>
                <a:lnTo>
                  <a:pt x="7950888" y="0"/>
                </a:lnTo>
                <a:lnTo>
                  <a:pt x="7950888" y="11844898"/>
                </a:lnTo>
                <a:lnTo>
                  <a:pt x="0" y="11844898"/>
                </a:lnTo>
                <a:lnTo>
                  <a:pt x="0" y="0"/>
                </a:lnTo>
                <a:close/>
              </a:path>
            </a:pathLst>
          </a:custGeom>
          <a:blipFill>
            <a:blip r:embed="rId5">
              <a:alphaModFix amt="56000"/>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2722891" y="4821416"/>
            <a:ext cx="4245694" cy="6291149"/>
            <a:chOff x="0" y="0"/>
            <a:chExt cx="3727450" cy="5523230"/>
          </a:xfrm>
        </p:grpSpPr>
        <p:sp>
          <p:nvSpPr>
            <p:cNvPr name="Freeform 6" id="6"/>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7"/>
              <a:stretch>
                <a:fillRect l="-24938" t="0" r="-24938" b="0"/>
              </a:stretch>
            </a:blipFill>
          </p:spPr>
        </p:sp>
        <p:sp>
          <p:nvSpPr>
            <p:cNvPr name="Freeform 7" id="7"/>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Freeform 8" id="8"/>
          <p:cNvSpPr/>
          <p:nvPr/>
        </p:nvSpPr>
        <p:spPr>
          <a:xfrm flipH="false" flipV="false" rot="-6631216">
            <a:off x="12210132" y="-1632217"/>
            <a:ext cx="8906836" cy="5321835"/>
          </a:xfrm>
          <a:custGeom>
            <a:avLst/>
            <a:gdLst/>
            <a:ahLst/>
            <a:cxnLst/>
            <a:rect r="r" b="b" t="t" l="l"/>
            <a:pathLst>
              <a:path h="5321835" w="8906836">
                <a:moveTo>
                  <a:pt x="0" y="0"/>
                </a:moveTo>
                <a:lnTo>
                  <a:pt x="8906837" y="0"/>
                </a:lnTo>
                <a:lnTo>
                  <a:pt x="8906837" y="5321834"/>
                </a:lnTo>
                <a:lnTo>
                  <a:pt x="0" y="5321834"/>
                </a:lnTo>
                <a:lnTo>
                  <a:pt x="0" y="0"/>
                </a:lnTo>
                <a:close/>
              </a:path>
            </a:pathLst>
          </a:custGeom>
          <a:blipFill>
            <a:blip r:embed="rId8">
              <a:alphaModFix amt="40000"/>
              <a:extLst>
                <a:ext uri="{96DAC541-7B7A-43D3-8B79-37D633B846F1}">
                  <asvg:svgBlip xmlns:asvg="http://schemas.microsoft.com/office/drawing/2016/SVG/main" r:embed="rId9"/>
                </a:ext>
              </a:extLst>
            </a:blip>
            <a:stretch>
              <a:fillRect l="0" t="0" r="0" b="0"/>
            </a:stretch>
          </a:blipFill>
        </p:spPr>
      </p:sp>
      <p:grpSp>
        <p:nvGrpSpPr>
          <p:cNvPr name="Group 9" id="9"/>
          <p:cNvGrpSpPr>
            <a:grpSpLocks noChangeAspect="true"/>
          </p:cNvGrpSpPr>
          <p:nvPr/>
        </p:nvGrpSpPr>
        <p:grpSpPr>
          <a:xfrm rot="0">
            <a:off x="13427352" y="433824"/>
            <a:ext cx="3236199" cy="4795308"/>
            <a:chOff x="0" y="0"/>
            <a:chExt cx="3727450" cy="5523230"/>
          </a:xfrm>
        </p:grpSpPr>
        <p:sp>
          <p:nvSpPr>
            <p:cNvPr name="Freeform 10" id="10"/>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10"/>
              <a:stretch>
                <a:fillRect l="-72598" t="0" r="-72598" b="0"/>
              </a:stretch>
            </a:blipFill>
          </p:spPr>
        </p:sp>
        <p:sp>
          <p:nvSpPr>
            <p:cNvPr name="Freeform 11" id="11"/>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TextBox 12" id="12"/>
          <p:cNvSpPr txBox="true"/>
          <p:nvPr/>
        </p:nvSpPr>
        <p:spPr>
          <a:xfrm rot="0">
            <a:off x="9476961" y="7344438"/>
            <a:ext cx="7186590" cy="154114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894B2C"/>
                </a:solidFill>
                <a:latin typeface="Arial Nova"/>
                <a:ea typeface="Arial Nova"/>
                <a:cs typeface="Arial Nova"/>
                <a:sym typeface="Arial Nova"/>
              </a:rPr>
              <a:t>Inspirerend </a:t>
            </a:r>
          </a:p>
          <a:p>
            <a:pPr algn="l" marL="604519" indent="-302260" lvl="1">
              <a:lnSpc>
                <a:spcPts val="4199"/>
              </a:lnSpc>
              <a:buFont typeface="Arial"/>
              <a:buChar char="•"/>
            </a:pPr>
            <a:r>
              <a:rPr lang="en-US" sz="2799">
                <a:solidFill>
                  <a:srgbClr val="894B2C"/>
                </a:solidFill>
                <a:latin typeface="Arial Nova"/>
                <a:ea typeface="Arial Nova"/>
                <a:cs typeface="Arial Nova"/>
                <a:sym typeface="Arial Nova"/>
              </a:rPr>
              <a:t>Waarden: Mindfullness, zelfzorg, inspiratie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AutoShape 2" id="2"/>
          <p:cNvSpPr/>
          <p:nvPr/>
        </p:nvSpPr>
        <p:spPr>
          <a:xfrm rot="0">
            <a:off x="6206083" y="7326217"/>
            <a:ext cx="6670965" cy="0"/>
          </a:xfrm>
          <a:prstGeom prst="line">
            <a:avLst/>
          </a:prstGeom>
          <a:ln cap="rnd" w="19050">
            <a:solidFill>
              <a:srgbClr val="894B2C"/>
            </a:solidFill>
            <a:prstDash val="solid"/>
            <a:headEnd type="none" len="sm" w="sm"/>
            <a:tailEnd type="none" len="sm" w="sm"/>
          </a:ln>
        </p:spPr>
      </p:sp>
      <p:sp>
        <p:nvSpPr>
          <p:cNvPr name="AutoShape 3" id="3"/>
          <p:cNvSpPr/>
          <p:nvPr/>
        </p:nvSpPr>
        <p:spPr>
          <a:xfrm rot="0">
            <a:off x="6206083" y="5125724"/>
            <a:ext cx="6670965" cy="0"/>
          </a:xfrm>
          <a:prstGeom prst="line">
            <a:avLst/>
          </a:prstGeom>
          <a:ln cap="rnd" w="19050">
            <a:solidFill>
              <a:srgbClr val="894B2C"/>
            </a:solidFill>
            <a:prstDash val="solid"/>
            <a:headEnd type="none" len="sm" w="sm"/>
            <a:tailEnd type="none" len="sm" w="sm"/>
          </a:ln>
        </p:spPr>
      </p:sp>
      <p:sp>
        <p:nvSpPr>
          <p:cNvPr name="AutoShape 4" id="4"/>
          <p:cNvSpPr/>
          <p:nvPr/>
        </p:nvSpPr>
        <p:spPr>
          <a:xfrm rot="0">
            <a:off x="6206083" y="2658217"/>
            <a:ext cx="6670965" cy="0"/>
          </a:xfrm>
          <a:prstGeom prst="line">
            <a:avLst/>
          </a:prstGeom>
          <a:ln cap="rnd" w="19050">
            <a:solidFill>
              <a:srgbClr val="894B2C"/>
            </a:solidFill>
            <a:prstDash val="solid"/>
            <a:headEnd type="none" len="sm" w="sm"/>
            <a:tailEnd type="none" len="sm" w="sm"/>
          </a:ln>
        </p:spPr>
      </p:sp>
      <p:sp>
        <p:nvSpPr>
          <p:cNvPr name="Freeform 5" id="5"/>
          <p:cNvSpPr/>
          <p:nvPr/>
        </p:nvSpPr>
        <p:spPr>
          <a:xfrm flipH="false" flipV="false" rot="2859693">
            <a:off x="13909813" y="-456908"/>
            <a:ext cx="9406477" cy="2539749"/>
          </a:xfrm>
          <a:custGeom>
            <a:avLst/>
            <a:gdLst/>
            <a:ahLst/>
            <a:cxnLst/>
            <a:rect r="r" b="b" t="t" l="l"/>
            <a:pathLst>
              <a:path h="2539749" w="9406477">
                <a:moveTo>
                  <a:pt x="0" y="0"/>
                </a:moveTo>
                <a:lnTo>
                  <a:pt x="9406477" y="0"/>
                </a:lnTo>
                <a:lnTo>
                  <a:pt x="9406477" y="2539748"/>
                </a:lnTo>
                <a:lnTo>
                  <a:pt x="0" y="2539748"/>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8415781">
            <a:off x="16222707" y="-2157079"/>
            <a:ext cx="4276909" cy="6371559"/>
          </a:xfrm>
          <a:custGeom>
            <a:avLst/>
            <a:gdLst/>
            <a:ahLst/>
            <a:cxnLst/>
            <a:rect r="r" b="b" t="t" l="l"/>
            <a:pathLst>
              <a:path h="6371559" w="4276909">
                <a:moveTo>
                  <a:pt x="0" y="0"/>
                </a:moveTo>
                <a:lnTo>
                  <a:pt x="4276909" y="0"/>
                </a:lnTo>
                <a:lnTo>
                  <a:pt x="4276909" y="6371558"/>
                </a:lnTo>
                <a:lnTo>
                  <a:pt x="0" y="63715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a:grpSpLocks noChangeAspect="true"/>
          </p:cNvGrpSpPr>
          <p:nvPr/>
        </p:nvGrpSpPr>
        <p:grpSpPr>
          <a:xfrm rot="0">
            <a:off x="-191014" y="1422581"/>
            <a:ext cx="5288074" cy="7835719"/>
            <a:chOff x="0" y="0"/>
            <a:chExt cx="3727450" cy="5523230"/>
          </a:xfrm>
        </p:grpSpPr>
        <p:sp>
          <p:nvSpPr>
            <p:cNvPr name="Freeform 8" id="8"/>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7"/>
              <a:stretch>
                <a:fillRect l="0" t="-9440" r="0" b="-9440"/>
              </a:stretch>
            </a:blipFill>
          </p:spPr>
        </p:sp>
        <p:sp>
          <p:nvSpPr>
            <p:cNvPr name="Freeform 9" id="9"/>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10" id="10"/>
          <p:cNvGrpSpPr>
            <a:grpSpLocks noChangeAspect="true"/>
          </p:cNvGrpSpPr>
          <p:nvPr/>
        </p:nvGrpSpPr>
        <p:grpSpPr>
          <a:xfrm rot="0">
            <a:off x="954627" y="3351677"/>
            <a:ext cx="2996792" cy="4440562"/>
            <a:chOff x="0" y="0"/>
            <a:chExt cx="3727450" cy="5523230"/>
          </a:xfrm>
        </p:grpSpPr>
        <p:sp>
          <p:nvSpPr>
            <p:cNvPr name="Freeform 11" id="11"/>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8"/>
              <a:stretch>
                <a:fillRect l="0" t="-9440" r="0" b="-9440"/>
              </a:stretch>
            </a:blipFill>
          </p:spPr>
        </p:sp>
        <p:sp>
          <p:nvSpPr>
            <p:cNvPr name="Freeform 12" id="12"/>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13" id="13"/>
          <p:cNvGrpSpPr>
            <a:grpSpLocks noChangeAspect="true"/>
          </p:cNvGrpSpPr>
          <p:nvPr/>
        </p:nvGrpSpPr>
        <p:grpSpPr>
          <a:xfrm rot="0">
            <a:off x="15342278" y="7094093"/>
            <a:ext cx="2484743" cy="3681823"/>
            <a:chOff x="0" y="0"/>
            <a:chExt cx="3727450" cy="5523230"/>
          </a:xfrm>
        </p:grpSpPr>
        <p:sp>
          <p:nvSpPr>
            <p:cNvPr name="Freeform 14" id="14"/>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9"/>
              <a:stretch>
                <a:fillRect l="-1894" t="0" r="-1894" b="0"/>
              </a:stretch>
            </a:blipFill>
          </p:spPr>
        </p:sp>
        <p:sp>
          <p:nvSpPr>
            <p:cNvPr name="Freeform 15" id="15"/>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TextBox 16" id="16"/>
          <p:cNvSpPr txBox="true"/>
          <p:nvPr/>
        </p:nvSpPr>
        <p:spPr>
          <a:xfrm rot="0">
            <a:off x="6206083" y="3726219"/>
            <a:ext cx="7365938" cy="674365"/>
          </a:xfrm>
          <a:prstGeom prst="rect">
            <a:avLst/>
          </a:prstGeom>
        </p:spPr>
        <p:txBody>
          <a:bodyPr anchor="t" rtlCol="false" tIns="0" lIns="0" bIns="0" rIns="0">
            <a:spAutoFit/>
          </a:bodyPr>
          <a:lstStyle/>
          <a:p>
            <a:pPr algn="l">
              <a:lnSpc>
                <a:spcPts val="5775"/>
              </a:lnSpc>
            </a:pPr>
            <a:r>
              <a:rPr lang="en-US" sz="3300" i="true" spc="-85">
                <a:solidFill>
                  <a:srgbClr val="894B2C"/>
                </a:solidFill>
                <a:latin typeface="Safira March"/>
                <a:ea typeface="Safira March"/>
                <a:cs typeface="Safira March"/>
                <a:sym typeface="Safira March"/>
              </a:rPr>
              <a:t>“The temple of Rituals</a:t>
            </a:r>
          </a:p>
        </p:txBody>
      </p:sp>
      <p:sp>
        <p:nvSpPr>
          <p:cNvPr name="TextBox 17" id="17"/>
          <p:cNvSpPr txBox="true"/>
          <p:nvPr/>
        </p:nvSpPr>
        <p:spPr>
          <a:xfrm rot="0">
            <a:off x="6206083" y="3120410"/>
            <a:ext cx="4091828" cy="472059"/>
          </a:xfrm>
          <a:prstGeom prst="rect">
            <a:avLst/>
          </a:prstGeom>
        </p:spPr>
        <p:txBody>
          <a:bodyPr anchor="t" rtlCol="false" tIns="0" lIns="0" bIns="0" rIns="0">
            <a:spAutoFit/>
          </a:bodyPr>
          <a:lstStyle/>
          <a:p>
            <a:pPr algn="l" marL="0" indent="0" lvl="0">
              <a:lnSpc>
                <a:spcPts val="3498"/>
              </a:lnSpc>
              <a:spcBef>
                <a:spcPct val="0"/>
              </a:spcBef>
            </a:pPr>
            <a:r>
              <a:rPr lang="en-US" sz="2200" spc="371">
                <a:solidFill>
                  <a:srgbClr val="894B2C"/>
                </a:solidFill>
                <a:latin typeface="Agrandir Grand"/>
                <a:ea typeface="Agrandir Grand"/>
                <a:cs typeface="Agrandir Grand"/>
                <a:sym typeface="Agrandir Grand"/>
              </a:rPr>
              <a:t>STORYWORLD</a:t>
            </a:r>
          </a:p>
        </p:txBody>
      </p:sp>
      <p:sp>
        <p:nvSpPr>
          <p:cNvPr name="TextBox 18" id="18"/>
          <p:cNvSpPr txBox="true"/>
          <p:nvPr/>
        </p:nvSpPr>
        <p:spPr>
          <a:xfrm rot="0">
            <a:off x="6206083" y="6021332"/>
            <a:ext cx="7602028" cy="674365"/>
          </a:xfrm>
          <a:prstGeom prst="rect">
            <a:avLst/>
          </a:prstGeom>
        </p:spPr>
        <p:txBody>
          <a:bodyPr anchor="t" rtlCol="false" tIns="0" lIns="0" bIns="0" rIns="0">
            <a:spAutoFit/>
          </a:bodyPr>
          <a:lstStyle/>
          <a:p>
            <a:pPr algn="l">
              <a:lnSpc>
                <a:spcPts val="5775"/>
              </a:lnSpc>
            </a:pPr>
            <a:r>
              <a:rPr lang="en-US" sz="3300" i="true" spc="-85">
                <a:solidFill>
                  <a:srgbClr val="894B2C"/>
                </a:solidFill>
                <a:latin typeface="Safira March"/>
                <a:ea typeface="Safira March"/>
                <a:cs typeface="Safira March"/>
                <a:sym typeface="Safira March"/>
              </a:rPr>
              <a:t>“Guardians of ...... </a:t>
            </a:r>
          </a:p>
        </p:txBody>
      </p:sp>
      <p:sp>
        <p:nvSpPr>
          <p:cNvPr name="TextBox 19" id="19"/>
          <p:cNvSpPr txBox="true"/>
          <p:nvPr/>
        </p:nvSpPr>
        <p:spPr>
          <a:xfrm rot="0">
            <a:off x="6206083" y="5429083"/>
            <a:ext cx="4091828" cy="472059"/>
          </a:xfrm>
          <a:prstGeom prst="rect">
            <a:avLst/>
          </a:prstGeom>
        </p:spPr>
        <p:txBody>
          <a:bodyPr anchor="t" rtlCol="false" tIns="0" lIns="0" bIns="0" rIns="0">
            <a:spAutoFit/>
          </a:bodyPr>
          <a:lstStyle/>
          <a:p>
            <a:pPr algn="l" marL="0" indent="0" lvl="0">
              <a:lnSpc>
                <a:spcPts val="3498"/>
              </a:lnSpc>
              <a:spcBef>
                <a:spcPct val="0"/>
              </a:spcBef>
            </a:pPr>
            <a:r>
              <a:rPr lang="en-US" sz="2200" spc="371">
                <a:solidFill>
                  <a:srgbClr val="894B2C"/>
                </a:solidFill>
                <a:latin typeface="Agrandir Grand"/>
                <a:ea typeface="Agrandir Grand"/>
                <a:cs typeface="Agrandir Grand"/>
                <a:sym typeface="Agrandir Grand"/>
              </a:rPr>
              <a:t>PERSONAGES</a:t>
            </a:r>
          </a:p>
        </p:txBody>
      </p:sp>
      <p:sp>
        <p:nvSpPr>
          <p:cNvPr name="TextBox 20" id="20"/>
          <p:cNvSpPr txBox="true"/>
          <p:nvPr/>
        </p:nvSpPr>
        <p:spPr>
          <a:xfrm rot="0">
            <a:off x="6206083" y="8384184"/>
            <a:ext cx="9136195" cy="674365"/>
          </a:xfrm>
          <a:prstGeom prst="rect">
            <a:avLst/>
          </a:prstGeom>
        </p:spPr>
        <p:txBody>
          <a:bodyPr anchor="t" rtlCol="false" tIns="0" lIns="0" bIns="0" rIns="0">
            <a:spAutoFit/>
          </a:bodyPr>
          <a:lstStyle/>
          <a:p>
            <a:pPr algn="l">
              <a:lnSpc>
                <a:spcPts val="5775"/>
              </a:lnSpc>
            </a:pPr>
            <a:r>
              <a:rPr lang="en-US" sz="3300" i="true" spc="-85">
                <a:solidFill>
                  <a:srgbClr val="894B2C"/>
                </a:solidFill>
                <a:latin typeface="Safira March"/>
                <a:ea typeface="Safira March"/>
                <a:cs typeface="Safira March"/>
                <a:sym typeface="Safira March"/>
              </a:rPr>
              <a:t>"Discover your own Ritual”</a:t>
            </a:r>
          </a:p>
        </p:txBody>
      </p:sp>
      <p:sp>
        <p:nvSpPr>
          <p:cNvPr name="TextBox 21" id="21"/>
          <p:cNvSpPr txBox="true"/>
          <p:nvPr/>
        </p:nvSpPr>
        <p:spPr>
          <a:xfrm rot="0">
            <a:off x="6206083" y="7784887"/>
            <a:ext cx="4091828" cy="472059"/>
          </a:xfrm>
          <a:prstGeom prst="rect">
            <a:avLst/>
          </a:prstGeom>
        </p:spPr>
        <p:txBody>
          <a:bodyPr anchor="t" rtlCol="false" tIns="0" lIns="0" bIns="0" rIns="0">
            <a:spAutoFit/>
          </a:bodyPr>
          <a:lstStyle/>
          <a:p>
            <a:pPr algn="l" marL="0" indent="0" lvl="0">
              <a:lnSpc>
                <a:spcPts val="3498"/>
              </a:lnSpc>
              <a:spcBef>
                <a:spcPct val="0"/>
              </a:spcBef>
            </a:pPr>
            <a:r>
              <a:rPr lang="en-US" sz="2200" spc="371">
                <a:solidFill>
                  <a:srgbClr val="894B2C"/>
                </a:solidFill>
                <a:latin typeface="Agrandir Grand"/>
                <a:ea typeface="Agrandir Grand"/>
                <a:cs typeface="Agrandir Grand"/>
                <a:sym typeface="Agrandir Grand"/>
              </a:rPr>
              <a:t>VERHAAL</a:t>
            </a:r>
          </a:p>
        </p:txBody>
      </p:sp>
      <p:sp>
        <p:nvSpPr>
          <p:cNvPr name="TextBox 22" id="22"/>
          <p:cNvSpPr txBox="true"/>
          <p:nvPr/>
        </p:nvSpPr>
        <p:spPr>
          <a:xfrm rot="0">
            <a:off x="6206083" y="1393851"/>
            <a:ext cx="5155532" cy="665480"/>
          </a:xfrm>
          <a:prstGeom prst="rect">
            <a:avLst/>
          </a:prstGeom>
        </p:spPr>
        <p:txBody>
          <a:bodyPr anchor="t" rtlCol="false" tIns="0" lIns="0" bIns="0" rIns="0">
            <a:spAutoFit/>
          </a:bodyPr>
          <a:lstStyle/>
          <a:p>
            <a:pPr algn="l" marL="0" indent="0" lvl="0">
              <a:lnSpc>
                <a:spcPts val="5499"/>
              </a:lnSpc>
              <a:spcBef>
                <a:spcPct val="0"/>
              </a:spcBef>
            </a:pPr>
            <a:r>
              <a:rPr lang="en-US" sz="2199" spc="279">
                <a:solidFill>
                  <a:srgbClr val="894B2C"/>
                </a:solidFill>
                <a:latin typeface="Agrandir Grand"/>
                <a:ea typeface="Agrandir Grand"/>
                <a:cs typeface="Agrandir Grand"/>
                <a:sym typeface="Agrandir Grand"/>
              </a:rPr>
              <a:t>IDEE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Freeform 2" id="2"/>
          <p:cNvSpPr/>
          <p:nvPr/>
        </p:nvSpPr>
        <p:spPr>
          <a:xfrm flipH="false" flipV="false" rot="4727569">
            <a:off x="-3123387" y="5805669"/>
            <a:ext cx="6680752" cy="6488681"/>
          </a:xfrm>
          <a:custGeom>
            <a:avLst/>
            <a:gdLst/>
            <a:ahLst/>
            <a:cxnLst/>
            <a:rect r="r" b="b" t="t" l="l"/>
            <a:pathLst>
              <a:path h="6488681" w="6680752">
                <a:moveTo>
                  <a:pt x="0" y="0"/>
                </a:moveTo>
                <a:lnTo>
                  <a:pt x="6680752" y="0"/>
                </a:lnTo>
                <a:lnTo>
                  <a:pt x="6680752" y="6488681"/>
                </a:lnTo>
                <a:lnTo>
                  <a:pt x="0" y="6488681"/>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3052743">
            <a:off x="-2723508" y="4634053"/>
            <a:ext cx="7658084" cy="11408691"/>
          </a:xfrm>
          <a:custGeom>
            <a:avLst/>
            <a:gdLst/>
            <a:ahLst/>
            <a:cxnLst/>
            <a:rect r="r" b="b" t="t" l="l"/>
            <a:pathLst>
              <a:path h="11408691" w="7658084">
                <a:moveTo>
                  <a:pt x="0" y="0"/>
                </a:moveTo>
                <a:lnTo>
                  <a:pt x="7658084" y="0"/>
                </a:lnTo>
                <a:lnTo>
                  <a:pt x="7658084" y="11408692"/>
                </a:lnTo>
                <a:lnTo>
                  <a:pt x="0" y="11408692"/>
                </a:lnTo>
                <a:lnTo>
                  <a:pt x="0" y="0"/>
                </a:lnTo>
                <a:close/>
              </a:path>
            </a:pathLst>
          </a:custGeom>
          <a:blipFill>
            <a:blip r:embed="rId5">
              <a:alphaModFix amt="56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489900">
            <a:off x="15991316" y="-2615080"/>
            <a:ext cx="4276219" cy="9555796"/>
          </a:xfrm>
          <a:custGeom>
            <a:avLst/>
            <a:gdLst/>
            <a:ahLst/>
            <a:cxnLst/>
            <a:rect r="r" b="b" t="t" l="l"/>
            <a:pathLst>
              <a:path h="9555796" w="4276219">
                <a:moveTo>
                  <a:pt x="0" y="0"/>
                </a:moveTo>
                <a:lnTo>
                  <a:pt x="4276219" y="0"/>
                </a:lnTo>
                <a:lnTo>
                  <a:pt x="4276219" y="9555796"/>
                </a:lnTo>
                <a:lnTo>
                  <a:pt x="0" y="9555796"/>
                </a:lnTo>
                <a:lnTo>
                  <a:pt x="0" y="0"/>
                </a:lnTo>
                <a:close/>
              </a:path>
            </a:pathLst>
          </a:custGeom>
          <a:blipFill>
            <a:blip r:embed="rId7">
              <a:alphaModFix amt="40000"/>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8415781">
            <a:off x="15656348" y="-1513490"/>
            <a:ext cx="4276909" cy="6371559"/>
          </a:xfrm>
          <a:custGeom>
            <a:avLst/>
            <a:gdLst/>
            <a:ahLst/>
            <a:cxnLst/>
            <a:rect r="r" b="b" t="t" l="l"/>
            <a:pathLst>
              <a:path h="6371559" w="4276909">
                <a:moveTo>
                  <a:pt x="0" y="0"/>
                </a:moveTo>
                <a:lnTo>
                  <a:pt x="4276909" y="0"/>
                </a:lnTo>
                <a:lnTo>
                  <a:pt x="4276909" y="6371559"/>
                </a:lnTo>
                <a:lnTo>
                  <a:pt x="0" y="63715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651427" y="1991856"/>
            <a:ext cx="985146" cy="1291995"/>
          </a:xfrm>
          <a:custGeom>
            <a:avLst/>
            <a:gdLst/>
            <a:ahLst/>
            <a:cxnLst/>
            <a:rect r="r" b="b" t="t" l="l"/>
            <a:pathLst>
              <a:path h="1291995" w="985146">
                <a:moveTo>
                  <a:pt x="0" y="0"/>
                </a:moveTo>
                <a:lnTo>
                  <a:pt x="985146" y="0"/>
                </a:lnTo>
                <a:lnTo>
                  <a:pt x="985146" y="1291995"/>
                </a:lnTo>
                <a:lnTo>
                  <a:pt x="0" y="12919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2719092" y="4442036"/>
            <a:ext cx="12849817" cy="1047114"/>
          </a:xfrm>
          <a:prstGeom prst="rect">
            <a:avLst/>
          </a:prstGeom>
        </p:spPr>
        <p:txBody>
          <a:bodyPr anchor="t" rtlCol="false" tIns="0" lIns="0" bIns="0" rIns="0">
            <a:spAutoFit/>
          </a:bodyPr>
          <a:lstStyle/>
          <a:p>
            <a:pPr algn="ctr" marL="0" indent="0" lvl="0">
              <a:lnSpc>
                <a:spcPts val="9200"/>
              </a:lnSpc>
              <a:spcBef>
                <a:spcPct val="0"/>
              </a:spcBef>
            </a:pPr>
            <a:r>
              <a:rPr lang="en-US" sz="4600">
                <a:solidFill>
                  <a:srgbClr val="894B2C"/>
                </a:solidFill>
                <a:latin typeface="Safira March"/>
                <a:ea typeface="Safira March"/>
                <a:cs typeface="Safira March"/>
                <a:sym typeface="Safira March"/>
              </a:rPr>
              <a:t>Uitwerking</a:t>
            </a:r>
          </a:p>
        </p:txBody>
      </p:sp>
      <p:grpSp>
        <p:nvGrpSpPr>
          <p:cNvPr name="Group 8" id="8"/>
          <p:cNvGrpSpPr>
            <a:grpSpLocks noChangeAspect="true"/>
          </p:cNvGrpSpPr>
          <p:nvPr/>
        </p:nvGrpSpPr>
        <p:grpSpPr>
          <a:xfrm rot="0">
            <a:off x="1839505" y="435448"/>
            <a:ext cx="3288944" cy="4873464"/>
            <a:chOff x="0" y="0"/>
            <a:chExt cx="3727450" cy="5523230"/>
          </a:xfrm>
        </p:grpSpPr>
        <p:sp>
          <p:nvSpPr>
            <p:cNvPr name="Freeform 9" id="9"/>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11"/>
              <a:stretch>
                <a:fillRect l="-22487" t="0" r="-22487" b="0"/>
              </a:stretch>
            </a:blipFill>
          </p:spPr>
        </p:sp>
        <p:sp>
          <p:nvSpPr>
            <p:cNvPr name="Freeform 10" id="10"/>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11" id="11"/>
          <p:cNvGrpSpPr>
            <a:grpSpLocks noChangeAspect="true"/>
          </p:cNvGrpSpPr>
          <p:nvPr/>
        </p:nvGrpSpPr>
        <p:grpSpPr>
          <a:xfrm rot="0">
            <a:off x="12717531" y="3614470"/>
            <a:ext cx="3987191" cy="5908106"/>
            <a:chOff x="0" y="0"/>
            <a:chExt cx="3727450" cy="5523230"/>
          </a:xfrm>
        </p:grpSpPr>
        <p:sp>
          <p:nvSpPr>
            <p:cNvPr name="Freeform 12" id="12"/>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12"/>
              <a:stretch>
                <a:fillRect l="-24089" t="0" r="-24089" b="0"/>
              </a:stretch>
            </a:blipFill>
          </p:spPr>
        </p:sp>
        <p:sp>
          <p:nvSpPr>
            <p:cNvPr name="Freeform 13" id="13"/>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Freeform 14" id="14"/>
          <p:cNvSpPr/>
          <p:nvPr/>
        </p:nvSpPr>
        <p:spPr>
          <a:xfrm flipH="false" flipV="false" rot="0">
            <a:off x="5042348" y="6689471"/>
            <a:ext cx="4594225" cy="2833105"/>
          </a:xfrm>
          <a:custGeom>
            <a:avLst/>
            <a:gdLst/>
            <a:ahLst/>
            <a:cxnLst/>
            <a:rect r="r" b="b" t="t" l="l"/>
            <a:pathLst>
              <a:path h="2833105" w="4594225">
                <a:moveTo>
                  <a:pt x="0" y="0"/>
                </a:moveTo>
                <a:lnTo>
                  <a:pt x="4594225" y="0"/>
                </a:lnTo>
                <a:lnTo>
                  <a:pt x="4594225" y="2833106"/>
                </a:lnTo>
                <a:lnTo>
                  <a:pt x="0" y="2833106"/>
                </a:lnTo>
                <a:lnTo>
                  <a:pt x="0" y="0"/>
                </a:lnTo>
                <a:close/>
              </a:path>
            </a:pathLst>
          </a:custGeom>
          <a:blipFill>
            <a:blip r:embed="rId1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Freeform 2" id="2"/>
          <p:cNvSpPr/>
          <p:nvPr/>
        </p:nvSpPr>
        <p:spPr>
          <a:xfrm flipH="false" flipV="false" rot="7740857">
            <a:off x="12590756" y="-4288594"/>
            <a:ext cx="7950888" cy="11844898"/>
          </a:xfrm>
          <a:custGeom>
            <a:avLst/>
            <a:gdLst/>
            <a:ahLst/>
            <a:cxnLst/>
            <a:rect r="r" b="b" t="t" l="l"/>
            <a:pathLst>
              <a:path h="11844898" w="7950888">
                <a:moveTo>
                  <a:pt x="0" y="0"/>
                </a:moveTo>
                <a:lnTo>
                  <a:pt x="7950888" y="0"/>
                </a:lnTo>
                <a:lnTo>
                  <a:pt x="7950888" y="11844898"/>
                </a:lnTo>
                <a:lnTo>
                  <a:pt x="0" y="11844898"/>
                </a:lnTo>
                <a:lnTo>
                  <a:pt x="0" y="0"/>
                </a:lnTo>
                <a:close/>
              </a:path>
            </a:pathLst>
          </a:custGeom>
          <a:blipFill>
            <a:blip r:embed="rId3">
              <a:alphaModFix amt="56000"/>
              <a:extLst>
                <a:ext uri="{96DAC541-7B7A-43D3-8B79-37D633B846F1}">
                  <asvg:svgBlip xmlns:asvg="http://schemas.microsoft.com/office/drawing/2016/SVG/main" r:embed="rId4"/>
                </a:ext>
              </a:extLst>
            </a:blip>
            <a:stretch>
              <a:fillRect l="0" t="0" r="0" b="0"/>
            </a:stretch>
          </a:blipFill>
        </p:spPr>
      </p:sp>
      <p:grpSp>
        <p:nvGrpSpPr>
          <p:cNvPr name="Group 3" id="3"/>
          <p:cNvGrpSpPr>
            <a:grpSpLocks noChangeAspect="true"/>
          </p:cNvGrpSpPr>
          <p:nvPr/>
        </p:nvGrpSpPr>
        <p:grpSpPr>
          <a:xfrm rot="0">
            <a:off x="13013606" y="4830980"/>
            <a:ext cx="4245694" cy="6291149"/>
            <a:chOff x="0" y="0"/>
            <a:chExt cx="3727450" cy="5523230"/>
          </a:xfrm>
        </p:grpSpPr>
        <p:sp>
          <p:nvSpPr>
            <p:cNvPr name="Freeform 4" id="4"/>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5"/>
              <a:stretch>
                <a:fillRect l="-10010" t="0" r="-10010" b="0"/>
              </a:stretch>
            </a:blipFill>
          </p:spPr>
        </p:sp>
        <p:sp>
          <p:nvSpPr>
            <p:cNvPr name="Freeform 5" id="5"/>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Freeform 6" id="6"/>
          <p:cNvSpPr/>
          <p:nvPr/>
        </p:nvSpPr>
        <p:spPr>
          <a:xfrm flipH="false" flipV="false" rot="8736079">
            <a:off x="-4525005" y="4720186"/>
            <a:ext cx="7975889" cy="8530362"/>
          </a:xfrm>
          <a:custGeom>
            <a:avLst/>
            <a:gdLst/>
            <a:ahLst/>
            <a:cxnLst/>
            <a:rect r="r" b="b" t="t" l="l"/>
            <a:pathLst>
              <a:path h="8530362" w="7975889">
                <a:moveTo>
                  <a:pt x="0" y="0"/>
                </a:moveTo>
                <a:lnTo>
                  <a:pt x="7975889" y="0"/>
                </a:lnTo>
                <a:lnTo>
                  <a:pt x="7975889" y="8530362"/>
                </a:lnTo>
                <a:lnTo>
                  <a:pt x="0" y="8530362"/>
                </a:lnTo>
                <a:lnTo>
                  <a:pt x="0" y="0"/>
                </a:lnTo>
                <a:close/>
              </a:path>
            </a:pathLst>
          </a:custGeom>
          <a:blipFill>
            <a:blip r:embed="rId6">
              <a:alphaModFix amt="40000"/>
              <a:extLst>
                <a:ext uri="{96DAC541-7B7A-43D3-8B79-37D633B846F1}">
                  <asvg:svgBlip xmlns:asvg="http://schemas.microsoft.com/office/drawing/2016/SVG/main" r:embed="rId7"/>
                </a:ext>
              </a:extLst>
            </a:blip>
            <a:stretch>
              <a:fillRect l="0" t="0" r="0" b="0"/>
            </a:stretch>
          </a:blipFill>
        </p:spPr>
      </p:sp>
      <p:grpSp>
        <p:nvGrpSpPr>
          <p:cNvPr name="Group 7" id="7"/>
          <p:cNvGrpSpPr>
            <a:grpSpLocks noChangeAspect="true"/>
          </p:cNvGrpSpPr>
          <p:nvPr/>
        </p:nvGrpSpPr>
        <p:grpSpPr>
          <a:xfrm rot="0">
            <a:off x="13899718" y="432352"/>
            <a:ext cx="2473471" cy="3665120"/>
            <a:chOff x="0" y="0"/>
            <a:chExt cx="3727450" cy="5523230"/>
          </a:xfrm>
        </p:grpSpPr>
        <p:sp>
          <p:nvSpPr>
            <p:cNvPr name="Freeform 8" id="8"/>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8"/>
              <a:stretch>
                <a:fillRect l="-10010" t="0" r="-10010" b="0"/>
              </a:stretch>
            </a:blipFill>
          </p:spPr>
        </p:sp>
        <p:sp>
          <p:nvSpPr>
            <p:cNvPr name="Freeform 9" id="9"/>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10" id="10"/>
          <p:cNvGrpSpPr>
            <a:grpSpLocks noChangeAspect="true"/>
          </p:cNvGrpSpPr>
          <p:nvPr/>
        </p:nvGrpSpPr>
        <p:grpSpPr>
          <a:xfrm rot="0">
            <a:off x="-165347" y="6082948"/>
            <a:ext cx="3121321" cy="4625085"/>
            <a:chOff x="0" y="0"/>
            <a:chExt cx="3727450" cy="5523230"/>
          </a:xfrm>
        </p:grpSpPr>
        <p:sp>
          <p:nvSpPr>
            <p:cNvPr name="Freeform 11" id="11"/>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9"/>
              <a:stretch>
                <a:fillRect l="-10010" t="0" r="-10010" b="0"/>
              </a:stretch>
            </a:blipFill>
          </p:spPr>
        </p:sp>
        <p:sp>
          <p:nvSpPr>
            <p:cNvPr name="Freeform 12" id="12"/>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Freeform 13" id="13"/>
          <p:cNvSpPr/>
          <p:nvPr/>
        </p:nvSpPr>
        <p:spPr>
          <a:xfrm flipH="false" flipV="false" rot="0">
            <a:off x="3989253" y="4356538"/>
            <a:ext cx="432588" cy="445967"/>
          </a:xfrm>
          <a:custGeom>
            <a:avLst/>
            <a:gdLst/>
            <a:ahLst/>
            <a:cxnLst/>
            <a:rect r="r" b="b" t="t" l="l"/>
            <a:pathLst>
              <a:path h="445967" w="432588">
                <a:moveTo>
                  <a:pt x="0" y="0"/>
                </a:moveTo>
                <a:lnTo>
                  <a:pt x="432588" y="0"/>
                </a:lnTo>
                <a:lnTo>
                  <a:pt x="432588" y="445967"/>
                </a:lnTo>
                <a:lnTo>
                  <a:pt x="0" y="4459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3989253" y="5608506"/>
            <a:ext cx="432588" cy="445967"/>
          </a:xfrm>
          <a:custGeom>
            <a:avLst/>
            <a:gdLst/>
            <a:ahLst/>
            <a:cxnLst/>
            <a:rect r="r" b="b" t="t" l="l"/>
            <a:pathLst>
              <a:path h="445967" w="432588">
                <a:moveTo>
                  <a:pt x="0" y="0"/>
                </a:moveTo>
                <a:lnTo>
                  <a:pt x="432588" y="0"/>
                </a:lnTo>
                <a:lnTo>
                  <a:pt x="432588" y="445967"/>
                </a:lnTo>
                <a:lnTo>
                  <a:pt x="0" y="4459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3989253" y="6851778"/>
            <a:ext cx="432588" cy="445967"/>
          </a:xfrm>
          <a:custGeom>
            <a:avLst/>
            <a:gdLst/>
            <a:ahLst/>
            <a:cxnLst/>
            <a:rect r="r" b="b" t="t" l="l"/>
            <a:pathLst>
              <a:path h="445967" w="432588">
                <a:moveTo>
                  <a:pt x="0" y="0"/>
                </a:moveTo>
                <a:lnTo>
                  <a:pt x="432588" y="0"/>
                </a:lnTo>
                <a:lnTo>
                  <a:pt x="432588" y="445967"/>
                </a:lnTo>
                <a:lnTo>
                  <a:pt x="0" y="4459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3989253" y="8005030"/>
            <a:ext cx="432588" cy="445967"/>
          </a:xfrm>
          <a:custGeom>
            <a:avLst/>
            <a:gdLst/>
            <a:ahLst/>
            <a:cxnLst/>
            <a:rect r="r" b="b" t="t" l="l"/>
            <a:pathLst>
              <a:path h="445967" w="432588">
                <a:moveTo>
                  <a:pt x="0" y="0"/>
                </a:moveTo>
                <a:lnTo>
                  <a:pt x="432588" y="0"/>
                </a:lnTo>
                <a:lnTo>
                  <a:pt x="432588" y="445967"/>
                </a:lnTo>
                <a:lnTo>
                  <a:pt x="0" y="4459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604115" y="4070888"/>
            <a:ext cx="7699636" cy="760093"/>
          </a:xfrm>
          <a:prstGeom prst="rect">
            <a:avLst/>
          </a:prstGeom>
        </p:spPr>
        <p:txBody>
          <a:bodyPr anchor="t" rtlCol="false" tIns="0" lIns="0" bIns="0" rIns="0">
            <a:spAutoFit/>
          </a:bodyPr>
          <a:lstStyle/>
          <a:p>
            <a:pPr algn="l" marL="0" indent="0" lvl="0">
              <a:lnSpc>
                <a:spcPts val="6600"/>
              </a:lnSpc>
              <a:spcBef>
                <a:spcPct val="0"/>
              </a:spcBef>
            </a:pPr>
            <a:r>
              <a:rPr lang="en-US" sz="3300">
                <a:solidFill>
                  <a:srgbClr val="894B2C"/>
                </a:solidFill>
                <a:latin typeface="Safira March"/>
                <a:ea typeface="Safira March"/>
                <a:cs typeface="Safira March"/>
                <a:sym typeface="Safira March"/>
              </a:rPr>
              <a:t>Inspiratie</a:t>
            </a:r>
          </a:p>
        </p:txBody>
      </p:sp>
      <p:sp>
        <p:nvSpPr>
          <p:cNvPr name="TextBox 18" id="18"/>
          <p:cNvSpPr txBox="true"/>
          <p:nvPr/>
        </p:nvSpPr>
        <p:spPr>
          <a:xfrm rot="0">
            <a:off x="3989253" y="2757127"/>
            <a:ext cx="7106659" cy="1101193"/>
          </a:xfrm>
          <a:prstGeom prst="rect">
            <a:avLst/>
          </a:prstGeom>
        </p:spPr>
        <p:txBody>
          <a:bodyPr anchor="t" rtlCol="false" tIns="0" lIns="0" bIns="0" rIns="0">
            <a:spAutoFit/>
          </a:bodyPr>
          <a:lstStyle/>
          <a:p>
            <a:pPr algn="l">
              <a:lnSpc>
                <a:spcPts val="9142"/>
              </a:lnSpc>
            </a:pPr>
            <a:r>
              <a:rPr lang="en-US" sz="3657" spc="464">
                <a:solidFill>
                  <a:srgbClr val="894B2C"/>
                </a:solidFill>
                <a:latin typeface="Agrandir Grand"/>
                <a:ea typeface="Agrandir Grand"/>
                <a:cs typeface="Agrandir Grand"/>
                <a:sym typeface="Agrandir Grand"/>
              </a:rPr>
              <a:t>USER JOURNEY</a:t>
            </a:r>
          </a:p>
        </p:txBody>
      </p:sp>
      <p:sp>
        <p:nvSpPr>
          <p:cNvPr name="TextBox 19" id="19"/>
          <p:cNvSpPr txBox="true"/>
          <p:nvPr/>
        </p:nvSpPr>
        <p:spPr>
          <a:xfrm rot="0">
            <a:off x="4604115" y="5322855"/>
            <a:ext cx="7699636" cy="760093"/>
          </a:xfrm>
          <a:prstGeom prst="rect">
            <a:avLst/>
          </a:prstGeom>
        </p:spPr>
        <p:txBody>
          <a:bodyPr anchor="t" rtlCol="false" tIns="0" lIns="0" bIns="0" rIns="0">
            <a:spAutoFit/>
          </a:bodyPr>
          <a:lstStyle/>
          <a:p>
            <a:pPr algn="l" marL="0" indent="0" lvl="0">
              <a:lnSpc>
                <a:spcPts val="6600"/>
              </a:lnSpc>
              <a:spcBef>
                <a:spcPct val="0"/>
              </a:spcBef>
            </a:pPr>
            <a:r>
              <a:rPr lang="en-US" sz="3300">
                <a:solidFill>
                  <a:srgbClr val="894B2C"/>
                </a:solidFill>
                <a:latin typeface="Safira March"/>
                <a:ea typeface="Safira March"/>
                <a:cs typeface="Safira March"/>
                <a:sym typeface="Safira March"/>
              </a:rPr>
              <a:t>Exploratie</a:t>
            </a:r>
          </a:p>
        </p:txBody>
      </p:sp>
      <p:sp>
        <p:nvSpPr>
          <p:cNvPr name="TextBox 20" id="20"/>
          <p:cNvSpPr txBox="true"/>
          <p:nvPr/>
        </p:nvSpPr>
        <p:spPr>
          <a:xfrm rot="0">
            <a:off x="4604115" y="6566128"/>
            <a:ext cx="7699636" cy="760093"/>
          </a:xfrm>
          <a:prstGeom prst="rect">
            <a:avLst/>
          </a:prstGeom>
        </p:spPr>
        <p:txBody>
          <a:bodyPr anchor="t" rtlCol="false" tIns="0" lIns="0" bIns="0" rIns="0">
            <a:spAutoFit/>
          </a:bodyPr>
          <a:lstStyle/>
          <a:p>
            <a:pPr algn="l" marL="0" indent="0" lvl="0">
              <a:lnSpc>
                <a:spcPts val="6600"/>
              </a:lnSpc>
              <a:spcBef>
                <a:spcPct val="0"/>
              </a:spcBef>
            </a:pPr>
            <a:r>
              <a:rPr lang="en-US" sz="3300">
                <a:solidFill>
                  <a:srgbClr val="894B2C"/>
                </a:solidFill>
                <a:latin typeface="Safira March"/>
                <a:ea typeface="Safira March"/>
                <a:cs typeface="Safira March"/>
                <a:sym typeface="Safira March"/>
              </a:rPr>
              <a:t>Actie</a:t>
            </a:r>
          </a:p>
        </p:txBody>
      </p:sp>
      <p:sp>
        <p:nvSpPr>
          <p:cNvPr name="TextBox 21" id="21"/>
          <p:cNvSpPr txBox="true"/>
          <p:nvPr/>
        </p:nvSpPr>
        <p:spPr>
          <a:xfrm rot="0">
            <a:off x="4604115" y="7719380"/>
            <a:ext cx="7699636" cy="760093"/>
          </a:xfrm>
          <a:prstGeom prst="rect">
            <a:avLst/>
          </a:prstGeom>
        </p:spPr>
        <p:txBody>
          <a:bodyPr anchor="t" rtlCol="false" tIns="0" lIns="0" bIns="0" rIns="0">
            <a:spAutoFit/>
          </a:bodyPr>
          <a:lstStyle/>
          <a:p>
            <a:pPr algn="l" marL="0" indent="0" lvl="0">
              <a:lnSpc>
                <a:spcPts val="6600"/>
              </a:lnSpc>
              <a:spcBef>
                <a:spcPct val="0"/>
              </a:spcBef>
            </a:pPr>
            <a:r>
              <a:rPr lang="en-US" sz="3300">
                <a:solidFill>
                  <a:srgbClr val="894B2C"/>
                </a:solidFill>
                <a:latin typeface="Safira March"/>
                <a:ea typeface="Safira March"/>
                <a:cs typeface="Safira March"/>
                <a:sym typeface="Safira March"/>
              </a:rPr>
              <a:t>Betrokkenheid</a:t>
            </a:r>
          </a:p>
        </p:txBody>
      </p:sp>
      <p:sp>
        <p:nvSpPr>
          <p:cNvPr name="TextBox 22" id="22"/>
          <p:cNvSpPr txBox="true"/>
          <p:nvPr/>
        </p:nvSpPr>
        <p:spPr>
          <a:xfrm rot="0">
            <a:off x="4604115" y="4762227"/>
            <a:ext cx="7106659" cy="591281"/>
          </a:xfrm>
          <a:prstGeom prst="rect">
            <a:avLst/>
          </a:prstGeom>
        </p:spPr>
        <p:txBody>
          <a:bodyPr anchor="t" rtlCol="false" tIns="0" lIns="0" bIns="0" rIns="0">
            <a:spAutoFit/>
          </a:bodyPr>
          <a:lstStyle/>
          <a:p>
            <a:pPr algn="l">
              <a:lnSpc>
                <a:spcPts val="4892"/>
              </a:lnSpc>
            </a:pPr>
            <a:r>
              <a:rPr lang="en-US" sz="1957" spc="248">
                <a:solidFill>
                  <a:srgbClr val="894B2C"/>
                </a:solidFill>
                <a:latin typeface="Agrandir Grand"/>
                <a:ea typeface="Agrandir Grand"/>
                <a:cs typeface="Agrandir Grand"/>
                <a:sym typeface="Agrandir Grand"/>
              </a:rPr>
              <a:t>INTERESSE WEKKEN</a:t>
            </a:r>
          </a:p>
        </p:txBody>
      </p:sp>
      <p:sp>
        <p:nvSpPr>
          <p:cNvPr name="TextBox 23" id="23"/>
          <p:cNvSpPr txBox="true"/>
          <p:nvPr/>
        </p:nvSpPr>
        <p:spPr>
          <a:xfrm rot="0">
            <a:off x="4604115" y="6009847"/>
            <a:ext cx="7106659" cy="591281"/>
          </a:xfrm>
          <a:prstGeom prst="rect">
            <a:avLst/>
          </a:prstGeom>
        </p:spPr>
        <p:txBody>
          <a:bodyPr anchor="t" rtlCol="false" tIns="0" lIns="0" bIns="0" rIns="0">
            <a:spAutoFit/>
          </a:bodyPr>
          <a:lstStyle/>
          <a:p>
            <a:pPr algn="l">
              <a:lnSpc>
                <a:spcPts val="4892"/>
              </a:lnSpc>
            </a:pPr>
            <a:r>
              <a:rPr lang="en-US" sz="1957" spc="248">
                <a:solidFill>
                  <a:srgbClr val="894B2C"/>
                </a:solidFill>
                <a:latin typeface="Agrandir Grand"/>
                <a:ea typeface="Agrandir Grand"/>
                <a:cs typeface="Agrandir Grand"/>
                <a:sym typeface="Agrandir Grand"/>
              </a:rPr>
              <a:t>DIEPERE BETROKKENHEID</a:t>
            </a:r>
          </a:p>
        </p:txBody>
      </p:sp>
      <p:sp>
        <p:nvSpPr>
          <p:cNvPr name="TextBox 24" id="24"/>
          <p:cNvSpPr txBox="true"/>
          <p:nvPr/>
        </p:nvSpPr>
        <p:spPr>
          <a:xfrm rot="0">
            <a:off x="4604115" y="7208109"/>
            <a:ext cx="5221825" cy="591281"/>
          </a:xfrm>
          <a:prstGeom prst="rect">
            <a:avLst/>
          </a:prstGeom>
        </p:spPr>
        <p:txBody>
          <a:bodyPr anchor="t" rtlCol="false" tIns="0" lIns="0" bIns="0" rIns="0">
            <a:spAutoFit/>
          </a:bodyPr>
          <a:lstStyle/>
          <a:p>
            <a:pPr algn="l">
              <a:lnSpc>
                <a:spcPts val="4892"/>
              </a:lnSpc>
            </a:pPr>
            <a:r>
              <a:rPr lang="en-US" sz="1957" spc="248">
                <a:solidFill>
                  <a:srgbClr val="894B2C"/>
                </a:solidFill>
                <a:latin typeface="Agrandir Grand"/>
                <a:ea typeface="Agrandir Grand"/>
                <a:cs typeface="Agrandir Grand"/>
                <a:sym typeface="Agrandir Grand"/>
              </a:rPr>
              <a:t>AANSPOREN TOT ACTIE</a:t>
            </a:r>
          </a:p>
        </p:txBody>
      </p:sp>
      <p:sp>
        <p:nvSpPr>
          <p:cNvPr name="TextBox 25" id="25"/>
          <p:cNvSpPr txBox="true"/>
          <p:nvPr/>
        </p:nvSpPr>
        <p:spPr>
          <a:xfrm rot="0">
            <a:off x="4604115" y="8365172"/>
            <a:ext cx="7106659" cy="591281"/>
          </a:xfrm>
          <a:prstGeom prst="rect">
            <a:avLst/>
          </a:prstGeom>
        </p:spPr>
        <p:txBody>
          <a:bodyPr anchor="t" rtlCol="false" tIns="0" lIns="0" bIns="0" rIns="0">
            <a:spAutoFit/>
          </a:bodyPr>
          <a:lstStyle/>
          <a:p>
            <a:pPr algn="l">
              <a:lnSpc>
                <a:spcPts val="4892"/>
              </a:lnSpc>
            </a:pPr>
            <a:r>
              <a:rPr lang="en-US" sz="1957" spc="248">
                <a:solidFill>
                  <a:srgbClr val="894B2C"/>
                </a:solidFill>
                <a:latin typeface="Agrandir Grand"/>
                <a:ea typeface="Agrandir Grand"/>
                <a:cs typeface="Agrandir Grand"/>
                <a:sym typeface="Agrandir Grand"/>
              </a:rPr>
              <a:t>LOYALITEIT VERSTERKEN</a:t>
            </a:r>
          </a:p>
        </p:txBody>
      </p:sp>
      <p:sp>
        <p:nvSpPr>
          <p:cNvPr name="Freeform 26" id="26"/>
          <p:cNvSpPr/>
          <p:nvPr/>
        </p:nvSpPr>
        <p:spPr>
          <a:xfrm flipH="false" flipV="false" rot="2246864">
            <a:off x="-3975444" y="-6218247"/>
            <a:ext cx="7950888" cy="11844898"/>
          </a:xfrm>
          <a:custGeom>
            <a:avLst/>
            <a:gdLst/>
            <a:ahLst/>
            <a:cxnLst/>
            <a:rect r="r" b="b" t="t" l="l"/>
            <a:pathLst>
              <a:path h="11844898" w="7950888">
                <a:moveTo>
                  <a:pt x="0" y="0"/>
                </a:moveTo>
                <a:lnTo>
                  <a:pt x="7950888" y="0"/>
                </a:lnTo>
                <a:lnTo>
                  <a:pt x="7950888" y="11844898"/>
                </a:lnTo>
                <a:lnTo>
                  <a:pt x="0" y="11844898"/>
                </a:lnTo>
                <a:lnTo>
                  <a:pt x="0" y="0"/>
                </a:lnTo>
                <a:close/>
              </a:path>
            </a:pathLst>
          </a:custGeom>
          <a:blipFill>
            <a:blip r:embed="rId3">
              <a:alphaModFix amt="56000"/>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AutoShape 2" id="2"/>
          <p:cNvSpPr/>
          <p:nvPr/>
        </p:nvSpPr>
        <p:spPr>
          <a:xfrm rot="0">
            <a:off x="6206083" y="2658217"/>
            <a:ext cx="6670965" cy="0"/>
          </a:xfrm>
          <a:prstGeom prst="line">
            <a:avLst/>
          </a:prstGeom>
          <a:ln cap="rnd" w="19050">
            <a:solidFill>
              <a:srgbClr val="894B2C"/>
            </a:solidFill>
            <a:prstDash val="solid"/>
            <a:headEnd type="none" len="sm" w="sm"/>
            <a:tailEnd type="none" len="sm" w="sm"/>
          </a:ln>
        </p:spPr>
      </p:sp>
      <p:sp>
        <p:nvSpPr>
          <p:cNvPr name="Freeform 3" id="3"/>
          <p:cNvSpPr/>
          <p:nvPr/>
        </p:nvSpPr>
        <p:spPr>
          <a:xfrm flipH="false" flipV="false" rot="2859693">
            <a:off x="13909813" y="-456908"/>
            <a:ext cx="9406477" cy="2539749"/>
          </a:xfrm>
          <a:custGeom>
            <a:avLst/>
            <a:gdLst/>
            <a:ahLst/>
            <a:cxnLst/>
            <a:rect r="r" b="b" t="t" l="l"/>
            <a:pathLst>
              <a:path h="2539749" w="9406477">
                <a:moveTo>
                  <a:pt x="0" y="0"/>
                </a:moveTo>
                <a:lnTo>
                  <a:pt x="9406477" y="0"/>
                </a:lnTo>
                <a:lnTo>
                  <a:pt x="9406477" y="2539748"/>
                </a:lnTo>
                <a:lnTo>
                  <a:pt x="0" y="2539748"/>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8415781">
            <a:off x="16222707" y="-2157079"/>
            <a:ext cx="4276909" cy="6371559"/>
          </a:xfrm>
          <a:custGeom>
            <a:avLst/>
            <a:gdLst/>
            <a:ahLst/>
            <a:cxnLst/>
            <a:rect r="r" b="b" t="t" l="l"/>
            <a:pathLst>
              <a:path h="6371559" w="4276909">
                <a:moveTo>
                  <a:pt x="0" y="0"/>
                </a:moveTo>
                <a:lnTo>
                  <a:pt x="4276909" y="0"/>
                </a:lnTo>
                <a:lnTo>
                  <a:pt x="4276909" y="6371558"/>
                </a:lnTo>
                <a:lnTo>
                  <a:pt x="0" y="63715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191014" y="1475028"/>
            <a:ext cx="5288074" cy="7835719"/>
            <a:chOff x="0" y="0"/>
            <a:chExt cx="3727450" cy="5523230"/>
          </a:xfrm>
        </p:grpSpPr>
        <p:sp>
          <p:nvSpPr>
            <p:cNvPr name="Freeform 6" id="6"/>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7"/>
              <a:stretch>
                <a:fillRect l="-6203" t="0" r="-6203" b="0"/>
              </a:stretch>
            </a:blipFill>
          </p:spPr>
        </p:sp>
        <p:sp>
          <p:nvSpPr>
            <p:cNvPr name="Freeform 7" id="7"/>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8" id="8"/>
          <p:cNvGrpSpPr>
            <a:grpSpLocks noChangeAspect="true"/>
          </p:cNvGrpSpPr>
          <p:nvPr/>
        </p:nvGrpSpPr>
        <p:grpSpPr>
          <a:xfrm rot="0">
            <a:off x="954627" y="3351677"/>
            <a:ext cx="2996792" cy="4440562"/>
            <a:chOff x="0" y="0"/>
            <a:chExt cx="3727450" cy="5523230"/>
          </a:xfrm>
        </p:grpSpPr>
        <p:sp>
          <p:nvSpPr>
            <p:cNvPr name="Freeform 9" id="9"/>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8"/>
              <a:stretch>
                <a:fillRect l="-6203" t="0" r="-6203" b="0"/>
              </a:stretch>
            </a:blipFill>
          </p:spPr>
        </p:sp>
        <p:sp>
          <p:nvSpPr>
            <p:cNvPr name="Freeform 10" id="10"/>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grpSp>
        <p:nvGrpSpPr>
          <p:cNvPr name="Group 11" id="11"/>
          <p:cNvGrpSpPr>
            <a:grpSpLocks noChangeAspect="true"/>
          </p:cNvGrpSpPr>
          <p:nvPr/>
        </p:nvGrpSpPr>
        <p:grpSpPr>
          <a:xfrm rot="0">
            <a:off x="14774557" y="7094093"/>
            <a:ext cx="2484743" cy="3681823"/>
            <a:chOff x="0" y="0"/>
            <a:chExt cx="3727450" cy="5523230"/>
          </a:xfrm>
        </p:grpSpPr>
        <p:sp>
          <p:nvSpPr>
            <p:cNvPr name="Freeform 12" id="12"/>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9"/>
              <a:stretch>
                <a:fillRect l="-9950" t="0" r="-9950" b="0"/>
              </a:stretch>
            </a:blipFill>
          </p:spPr>
        </p:sp>
        <p:sp>
          <p:nvSpPr>
            <p:cNvPr name="Freeform 13" id="13"/>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8F6F4"/>
            </a:solidFill>
          </p:spPr>
        </p:sp>
      </p:grpSp>
      <p:sp>
        <p:nvSpPr>
          <p:cNvPr name="TextBox 14" id="14"/>
          <p:cNvSpPr txBox="true"/>
          <p:nvPr/>
        </p:nvSpPr>
        <p:spPr>
          <a:xfrm rot="0">
            <a:off x="6206083" y="3638033"/>
            <a:ext cx="6167254" cy="3456060"/>
          </a:xfrm>
          <a:prstGeom prst="rect">
            <a:avLst/>
          </a:prstGeom>
        </p:spPr>
        <p:txBody>
          <a:bodyPr anchor="t" rtlCol="false" tIns="0" lIns="0" bIns="0" rIns="0">
            <a:spAutoFit/>
          </a:bodyPr>
          <a:lstStyle/>
          <a:p>
            <a:pPr algn="l">
              <a:lnSpc>
                <a:spcPts val="3092"/>
              </a:lnSpc>
            </a:pPr>
            <a:r>
              <a:rPr lang="en-US" sz="1767" i="true" spc="-45">
                <a:solidFill>
                  <a:srgbClr val="894B2C"/>
                </a:solidFill>
                <a:latin typeface="Safira March"/>
                <a:ea typeface="Safira March"/>
                <a:cs typeface="Safira March"/>
                <a:sym typeface="Safira March"/>
              </a:rPr>
              <a:t>15% meer omzet uit gerelateerde producten. </a:t>
            </a:r>
          </a:p>
          <a:p>
            <a:pPr algn="l">
              <a:lnSpc>
                <a:spcPts val="3092"/>
              </a:lnSpc>
            </a:pPr>
          </a:p>
          <a:p>
            <a:pPr algn="l">
              <a:lnSpc>
                <a:spcPts val="3092"/>
              </a:lnSpc>
            </a:pPr>
            <a:r>
              <a:rPr lang="en-US" sz="1767" i="true" spc="-45">
                <a:solidFill>
                  <a:srgbClr val="894B2C"/>
                </a:solidFill>
                <a:latin typeface="Safira March"/>
                <a:ea typeface="Safira March"/>
                <a:cs typeface="Safira March"/>
                <a:sym typeface="Safira March"/>
              </a:rPr>
              <a:t>10% van de gebruikers die overstappen op aankoop</a:t>
            </a:r>
          </a:p>
          <a:p>
            <a:pPr algn="l">
              <a:lnSpc>
                <a:spcPts val="3092"/>
              </a:lnSpc>
            </a:pPr>
          </a:p>
          <a:p>
            <a:pPr algn="l">
              <a:lnSpc>
                <a:spcPts val="3092"/>
              </a:lnSpc>
            </a:pPr>
            <a:r>
              <a:rPr lang="en-US" sz="1767" i="true" spc="-45">
                <a:solidFill>
                  <a:srgbClr val="894B2C"/>
                </a:solidFill>
                <a:latin typeface="Safira March"/>
                <a:ea typeface="Safira March"/>
                <a:cs typeface="Safira March"/>
                <a:sym typeface="Safira March"/>
              </a:rPr>
              <a:t>10% meer lidmaatschappen binnen  een jaar</a:t>
            </a:r>
          </a:p>
          <a:p>
            <a:pPr algn="l">
              <a:lnSpc>
                <a:spcPts val="3092"/>
              </a:lnSpc>
            </a:pPr>
          </a:p>
        </p:txBody>
      </p:sp>
      <p:sp>
        <p:nvSpPr>
          <p:cNvPr name="TextBox 15" id="15"/>
          <p:cNvSpPr txBox="true"/>
          <p:nvPr/>
        </p:nvSpPr>
        <p:spPr>
          <a:xfrm rot="0">
            <a:off x="6206083" y="3091835"/>
            <a:ext cx="9810846" cy="566547"/>
          </a:xfrm>
          <a:prstGeom prst="rect">
            <a:avLst/>
          </a:prstGeom>
        </p:spPr>
        <p:txBody>
          <a:bodyPr anchor="t" rtlCol="false" tIns="0" lIns="0" bIns="0" rIns="0">
            <a:spAutoFit/>
          </a:bodyPr>
          <a:lstStyle/>
          <a:p>
            <a:pPr algn="l" marL="0" indent="0" lvl="0">
              <a:lnSpc>
                <a:spcPts val="4133"/>
              </a:lnSpc>
              <a:spcBef>
                <a:spcPct val="0"/>
              </a:spcBef>
            </a:pPr>
            <a:r>
              <a:rPr lang="en-US" sz="2599" spc="439">
                <a:solidFill>
                  <a:srgbClr val="894B2C"/>
                </a:solidFill>
                <a:latin typeface="Agrandir Grand"/>
                <a:ea typeface="Agrandir Grand"/>
                <a:cs typeface="Agrandir Grand"/>
                <a:sym typeface="Agrandir Grand"/>
              </a:rPr>
              <a:t>ECONOMISCHE DOELEN</a:t>
            </a:r>
          </a:p>
        </p:txBody>
      </p:sp>
      <p:sp>
        <p:nvSpPr>
          <p:cNvPr name="TextBox 16" id="16"/>
          <p:cNvSpPr txBox="true"/>
          <p:nvPr/>
        </p:nvSpPr>
        <p:spPr>
          <a:xfrm rot="0">
            <a:off x="5954227" y="7517138"/>
            <a:ext cx="6670965" cy="2769862"/>
          </a:xfrm>
          <a:prstGeom prst="rect">
            <a:avLst/>
          </a:prstGeom>
        </p:spPr>
        <p:txBody>
          <a:bodyPr anchor="t" rtlCol="false" tIns="0" lIns="0" bIns="0" rIns="0">
            <a:spAutoFit/>
          </a:bodyPr>
          <a:lstStyle/>
          <a:p>
            <a:pPr algn="l">
              <a:lnSpc>
                <a:spcPts val="3150"/>
              </a:lnSpc>
            </a:pPr>
            <a:r>
              <a:rPr lang="en-US" sz="1800" i="true" spc="-46">
                <a:solidFill>
                  <a:srgbClr val="894B2C"/>
                </a:solidFill>
                <a:latin typeface="Safira March"/>
                <a:ea typeface="Safira March"/>
                <a:cs typeface="Safira March"/>
                <a:sym typeface="Safira March"/>
              </a:rPr>
              <a:t>Minimaal 5 minuten per sessie op website of app</a:t>
            </a:r>
          </a:p>
          <a:p>
            <a:pPr algn="l">
              <a:lnSpc>
                <a:spcPts val="3150"/>
              </a:lnSpc>
            </a:pPr>
          </a:p>
          <a:p>
            <a:pPr algn="l">
              <a:lnSpc>
                <a:spcPts val="3150"/>
              </a:lnSpc>
            </a:pPr>
            <a:r>
              <a:rPr lang="en-US" sz="1800" i="true" spc="-46">
                <a:solidFill>
                  <a:srgbClr val="894B2C"/>
                </a:solidFill>
                <a:latin typeface="Safira March"/>
                <a:ea typeface="Safira March"/>
                <a:cs typeface="Safira March"/>
                <a:sym typeface="Safira March"/>
              </a:rPr>
              <a:t>10.000 gebruikers dat deelneemt aan AR-Ervaringen</a:t>
            </a:r>
          </a:p>
          <a:p>
            <a:pPr algn="l">
              <a:lnSpc>
                <a:spcPts val="3150"/>
              </a:lnSpc>
            </a:pPr>
          </a:p>
          <a:p>
            <a:pPr algn="l">
              <a:lnSpc>
                <a:spcPts val="3150"/>
              </a:lnSpc>
            </a:pPr>
          </a:p>
        </p:txBody>
      </p:sp>
      <p:sp>
        <p:nvSpPr>
          <p:cNvPr name="TextBox 17" id="17"/>
          <p:cNvSpPr txBox="true"/>
          <p:nvPr/>
        </p:nvSpPr>
        <p:spPr>
          <a:xfrm rot="0">
            <a:off x="6206083" y="7027418"/>
            <a:ext cx="5155532" cy="472059"/>
          </a:xfrm>
          <a:prstGeom prst="rect">
            <a:avLst/>
          </a:prstGeom>
        </p:spPr>
        <p:txBody>
          <a:bodyPr anchor="t" rtlCol="false" tIns="0" lIns="0" bIns="0" rIns="0">
            <a:spAutoFit/>
          </a:bodyPr>
          <a:lstStyle/>
          <a:p>
            <a:pPr algn="l" marL="0" indent="0" lvl="0">
              <a:lnSpc>
                <a:spcPts val="3498"/>
              </a:lnSpc>
              <a:spcBef>
                <a:spcPct val="0"/>
              </a:spcBef>
            </a:pPr>
            <a:r>
              <a:rPr lang="en-US" sz="2200" spc="371">
                <a:solidFill>
                  <a:srgbClr val="894B2C"/>
                </a:solidFill>
                <a:latin typeface="Agrandir Grand"/>
                <a:ea typeface="Agrandir Grand"/>
                <a:cs typeface="Agrandir Grand"/>
                <a:sym typeface="Agrandir Grand"/>
              </a:rPr>
              <a:t>ARTISTIEKE DOELEN</a:t>
            </a:r>
          </a:p>
        </p:txBody>
      </p:sp>
      <p:sp>
        <p:nvSpPr>
          <p:cNvPr name="TextBox 18" id="18"/>
          <p:cNvSpPr txBox="true"/>
          <p:nvPr/>
        </p:nvSpPr>
        <p:spPr>
          <a:xfrm rot="0">
            <a:off x="6206083" y="1098576"/>
            <a:ext cx="5155532" cy="1247148"/>
          </a:xfrm>
          <a:prstGeom prst="rect">
            <a:avLst/>
          </a:prstGeom>
        </p:spPr>
        <p:txBody>
          <a:bodyPr anchor="t" rtlCol="false" tIns="0" lIns="0" bIns="0" rIns="0">
            <a:spAutoFit/>
          </a:bodyPr>
          <a:lstStyle/>
          <a:p>
            <a:pPr algn="l" marL="0" indent="0" lvl="0">
              <a:lnSpc>
                <a:spcPts val="10249"/>
              </a:lnSpc>
              <a:spcBef>
                <a:spcPct val="0"/>
              </a:spcBef>
            </a:pPr>
            <a:r>
              <a:rPr lang="en-US" sz="4099" spc="520">
                <a:solidFill>
                  <a:srgbClr val="894B2C"/>
                </a:solidFill>
                <a:latin typeface="Agrandir Grand"/>
                <a:ea typeface="Agrandir Grand"/>
                <a:cs typeface="Agrandir Grand"/>
                <a:sym typeface="Agrandir Grand"/>
              </a:rPr>
              <a:t>KPI'S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DE8DF"/>
        </a:solidFill>
      </p:bgPr>
    </p:bg>
    <p:spTree>
      <p:nvGrpSpPr>
        <p:cNvPr id="1" name=""/>
        <p:cNvGrpSpPr/>
        <p:nvPr/>
      </p:nvGrpSpPr>
      <p:grpSpPr>
        <a:xfrm>
          <a:off x="0" y="0"/>
          <a:ext cx="0" cy="0"/>
          <a:chOff x="0" y="0"/>
          <a:chExt cx="0" cy="0"/>
        </a:xfrm>
      </p:grpSpPr>
      <p:sp>
        <p:nvSpPr>
          <p:cNvPr name="Freeform 2" id="2"/>
          <p:cNvSpPr/>
          <p:nvPr/>
        </p:nvSpPr>
        <p:spPr>
          <a:xfrm flipH="false" flipV="false" rot="-2024905">
            <a:off x="-414179" y="5689361"/>
            <a:ext cx="2885757" cy="5934719"/>
          </a:xfrm>
          <a:custGeom>
            <a:avLst/>
            <a:gdLst/>
            <a:ahLst/>
            <a:cxnLst/>
            <a:rect r="r" b="b" t="t" l="l"/>
            <a:pathLst>
              <a:path h="5934719" w="2885757">
                <a:moveTo>
                  <a:pt x="0" y="0"/>
                </a:moveTo>
                <a:lnTo>
                  <a:pt x="2885758" y="0"/>
                </a:lnTo>
                <a:lnTo>
                  <a:pt x="2885758" y="5934720"/>
                </a:lnTo>
                <a:lnTo>
                  <a:pt x="0" y="5934720"/>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2270489">
            <a:off x="-3011327" y="4472307"/>
            <a:ext cx="5617576" cy="8368828"/>
          </a:xfrm>
          <a:custGeom>
            <a:avLst/>
            <a:gdLst/>
            <a:ahLst/>
            <a:cxnLst/>
            <a:rect r="r" b="b" t="t" l="l"/>
            <a:pathLst>
              <a:path h="8368828" w="5617576">
                <a:moveTo>
                  <a:pt x="0" y="0"/>
                </a:moveTo>
                <a:lnTo>
                  <a:pt x="5617576" y="0"/>
                </a:lnTo>
                <a:lnTo>
                  <a:pt x="5617576" y="8368828"/>
                </a:lnTo>
                <a:lnTo>
                  <a:pt x="0" y="83688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982501">
            <a:off x="12108631" y="-698923"/>
            <a:ext cx="11111463" cy="4611257"/>
          </a:xfrm>
          <a:custGeom>
            <a:avLst/>
            <a:gdLst/>
            <a:ahLst/>
            <a:cxnLst/>
            <a:rect r="r" b="b" t="t" l="l"/>
            <a:pathLst>
              <a:path h="4611257" w="11111463">
                <a:moveTo>
                  <a:pt x="0" y="0"/>
                </a:moveTo>
                <a:lnTo>
                  <a:pt x="11111463" y="0"/>
                </a:lnTo>
                <a:lnTo>
                  <a:pt x="11111463" y="4611257"/>
                </a:lnTo>
                <a:lnTo>
                  <a:pt x="0" y="4611257"/>
                </a:lnTo>
                <a:lnTo>
                  <a:pt x="0" y="0"/>
                </a:lnTo>
                <a:close/>
              </a:path>
            </a:pathLst>
          </a:custGeom>
          <a:blipFill>
            <a:blip r:embed="rId7">
              <a:alphaModFix amt="40000"/>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4937902">
            <a:off x="11925126" y="-3461936"/>
            <a:ext cx="9278547" cy="7909961"/>
          </a:xfrm>
          <a:custGeom>
            <a:avLst/>
            <a:gdLst/>
            <a:ahLst/>
            <a:cxnLst/>
            <a:rect r="r" b="b" t="t" l="l"/>
            <a:pathLst>
              <a:path h="7909961" w="9278547">
                <a:moveTo>
                  <a:pt x="0" y="0"/>
                </a:moveTo>
                <a:lnTo>
                  <a:pt x="9278546" y="0"/>
                </a:lnTo>
                <a:lnTo>
                  <a:pt x="9278546" y="7909961"/>
                </a:lnTo>
                <a:lnTo>
                  <a:pt x="0" y="7909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6" id="6"/>
          <p:cNvGrpSpPr/>
          <p:nvPr/>
        </p:nvGrpSpPr>
        <p:grpSpPr>
          <a:xfrm rot="0">
            <a:off x="1028700" y="1319107"/>
            <a:ext cx="6363218" cy="7077974"/>
            <a:chOff x="687070" y="247650"/>
            <a:chExt cx="11148060" cy="12400280"/>
          </a:xfrm>
        </p:grpSpPr>
        <p:sp>
          <p:nvSpPr>
            <p:cNvPr name="Freeform 7" id="7"/>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11"/>
              <a:stretch>
                <a:fillRect l="0" t="-6875" r="0" b="-6875"/>
              </a:stretch>
            </a:blipFill>
          </p:spPr>
        </p:sp>
      </p:grpSp>
      <p:sp>
        <p:nvSpPr>
          <p:cNvPr name="Freeform 8" id="8"/>
          <p:cNvSpPr/>
          <p:nvPr/>
        </p:nvSpPr>
        <p:spPr>
          <a:xfrm flipH="false" flipV="false" rot="0">
            <a:off x="16854238" y="8930553"/>
            <a:ext cx="658788" cy="655494"/>
          </a:xfrm>
          <a:custGeom>
            <a:avLst/>
            <a:gdLst/>
            <a:ahLst/>
            <a:cxnLst/>
            <a:rect r="r" b="b" t="t" l="l"/>
            <a:pathLst>
              <a:path h="655494" w="658788">
                <a:moveTo>
                  <a:pt x="0" y="0"/>
                </a:moveTo>
                <a:lnTo>
                  <a:pt x="658788" y="0"/>
                </a:lnTo>
                <a:lnTo>
                  <a:pt x="658788" y="655494"/>
                </a:lnTo>
                <a:lnTo>
                  <a:pt x="0" y="6554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8348870" y="5915678"/>
            <a:ext cx="8505368" cy="1986025"/>
          </a:xfrm>
          <a:prstGeom prst="rect">
            <a:avLst/>
          </a:prstGeom>
        </p:spPr>
        <p:txBody>
          <a:bodyPr anchor="t" rtlCol="false" tIns="0" lIns="0" bIns="0" rIns="0">
            <a:spAutoFit/>
          </a:bodyPr>
          <a:lstStyle/>
          <a:p>
            <a:pPr algn="l">
              <a:lnSpc>
                <a:spcPts val="5302"/>
              </a:lnSpc>
            </a:pPr>
            <a:r>
              <a:rPr lang="en-US" sz="2200" spc="371">
                <a:solidFill>
                  <a:srgbClr val="894B2C"/>
                </a:solidFill>
                <a:latin typeface="Agrandir Grand"/>
                <a:ea typeface="Agrandir Grand"/>
                <a:cs typeface="Agrandir Grand"/>
                <a:sym typeface="Agrandir Grand"/>
              </a:rPr>
              <a:t>DIEPERE CONNECTIE</a:t>
            </a:r>
          </a:p>
          <a:p>
            <a:pPr algn="l">
              <a:lnSpc>
                <a:spcPts val="5302"/>
              </a:lnSpc>
            </a:pPr>
            <a:r>
              <a:rPr lang="en-US" sz="2200" spc="371">
                <a:solidFill>
                  <a:srgbClr val="894B2C"/>
                </a:solidFill>
                <a:latin typeface="Agrandir Grand"/>
                <a:ea typeface="Agrandir Grand"/>
                <a:cs typeface="Agrandir Grand"/>
                <a:sym typeface="Agrandir Grand"/>
              </a:rPr>
              <a:t>MERKWAARDEN VERSTERKEN</a:t>
            </a:r>
          </a:p>
          <a:p>
            <a:pPr algn="l" marL="0" indent="0" lvl="0">
              <a:lnSpc>
                <a:spcPts val="5302"/>
              </a:lnSpc>
            </a:pPr>
            <a:r>
              <a:rPr lang="en-US" sz="2200" spc="371">
                <a:solidFill>
                  <a:srgbClr val="894B2C"/>
                </a:solidFill>
                <a:latin typeface="Agrandir Grand"/>
                <a:ea typeface="Agrandir Grand"/>
                <a:cs typeface="Agrandir Grand"/>
                <a:sym typeface="Agrandir Grand"/>
              </a:rPr>
              <a:t>BETEKENISVOLLE ERVARING</a:t>
            </a:r>
          </a:p>
        </p:txBody>
      </p:sp>
      <p:sp>
        <p:nvSpPr>
          <p:cNvPr name="TextBox 10" id="10"/>
          <p:cNvSpPr txBox="true"/>
          <p:nvPr/>
        </p:nvSpPr>
        <p:spPr>
          <a:xfrm rot="0">
            <a:off x="8348870" y="4627996"/>
            <a:ext cx="7653142" cy="992497"/>
          </a:xfrm>
          <a:prstGeom prst="rect">
            <a:avLst/>
          </a:prstGeom>
        </p:spPr>
        <p:txBody>
          <a:bodyPr anchor="t" rtlCol="false" tIns="0" lIns="0" bIns="0" rIns="0">
            <a:spAutoFit/>
          </a:bodyPr>
          <a:lstStyle/>
          <a:p>
            <a:pPr algn="l" marL="0" indent="0" lvl="0">
              <a:lnSpc>
                <a:spcPts val="8685"/>
              </a:lnSpc>
            </a:pPr>
            <a:r>
              <a:rPr lang="en-US" sz="4500" i="true">
                <a:solidFill>
                  <a:srgbClr val="894B2C"/>
                </a:solidFill>
                <a:latin typeface="Safira March"/>
                <a:ea typeface="Safira March"/>
                <a:cs typeface="Safira March"/>
                <a:sym typeface="Safira March"/>
              </a:rPr>
              <a:t>Impact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DAGc64EEqfM</dc:identifier>
  <dcterms:modified xsi:type="dcterms:W3CDTF">2011-08-01T06:04:30Z</dcterms:modified>
  <cp:revision>1</cp:revision>
  <dc:title>Transmedia Idee Rituals</dc:title>
</cp:coreProperties>
</file>