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</p:sldIdLst>
  <p:sldSz cx="18288000" cy="10287000"/>
  <p:notesSz cx="6858000" cy="9144000"/>
  <p:embeddedFontLst>
    <p:embeddedFont>
      <p:font typeface="Baskerville Display PT" charset="1" panose="02030602080406020203"/>
      <p:regular r:id="rId11"/>
    </p:embeddedFont>
    <p:embeddedFont>
      <p:font typeface="Inter" charset="1" panose="020B0502030000000004"/>
      <p:regular r:id="rId12"/>
    </p:embeddedFont>
    <p:embeddedFont>
      <p:font typeface="Inter Bold" charset="1" panose="020B0802030000000004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6.jpeg" Type="http://schemas.openxmlformats.org/officeDocument/2006/relationships/image"/><Relationship Id="rId4" Target="../media/image7.jpeg" Type="http://schemas.openxmlformats.org/officeDocument/2006/relationships/image"/><Relationship Id="rId5" Target="../media/image8.jpeg" Type="http://schemas.openxmlformats.org/officeDocument/2006/relationships/image"/><Relationship Id="rId6" Target="../media/image9.jpeg" Type="http://schemas.openxmlformats.org/officeDocument/2006/relationships/image"/><Relationship Id="rId7" Target="../media/image10.jpeg" Type="http://schemas.openxmlformats.org/officeDocument/2006/relationships/image"/><Relationship Id="rId8" Target="../media/image11.jpeg" Type="http://schemas.openxmlformats.org/officeDocument/2006/relationships/image"/><Relationship Id="rId9" Target="../media/image12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528627" y="0"/>
            <a:ext cx="11301259" cy="6356958"/>
          </a:xfrm>
          <a:custGeom>
            <a:avLst/>
            <a:gdLst/>
            <a:ahLst/>
            <a:cxnLst/>
            <a:rect r="r" b="b" t="t" l="l"/>
            <a:pathLst>
              <a:path h="6356958" w="11301259">
                <a:moveTo>
                  <a:pt x="0" y="0"/>
                </a:moveTo>
                <a:lnTo>
                  <a:pt x="11301259" y="0"/>
                </a:lnTo>
                <a:lnTo>
                  <a:pt x="11301259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528627" y="6310496"/>
            <a:ext cx="11230746" cy="11778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29"/>
              </a:lnSpc>
            </a:pPr>
            <a:r>
              <a:rPr lang="en-US" sz="6878" spc="1375">
                <a:solidFill>
                  <a:srgbClr val="504C44"/>
                </a:solidFill>
                <a:latin typeface="Baskerville Display PT"/>
                <a:ea typeface="Baskerville Display PT"/>
                <a:cs typeface="Baskerville Display PT"/>
                <a:sym typeface="Baskerville Display PT"/>
              </a:rPr>
              <a:t>DESIGN THINKING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5847343" y="7758378"/>
            <a:ext cx="6593314" cy="8353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06"/>
              </a:lnSpc>
            </a:pPr>
            <a:r>
              <a:rPr lang="en-US" sz="2361" spc="472">
                <a:solidFill>
                  <a:srgbClr val="504C44"/>
                </a:solidFill>
                <a:latin typeface="Inter"/>
                <a:ea typeface="Inter"/>
                <a:cs typeface="Inter"/>
                <a:sym typeface="Inter"/>
              </a:rPr>
              <a:t>FEMKE CUIJPERS </a:t>
            </a:r>
          </a:p>
          <a:p>
            <a:pPr algn="ctr">
              <a:lnSpc>
                <a:spcPts val="3306"/>
              </a:lnSpc>
            </a:pPr>
            <a:r>
              <a:rPr lang="en-US" sz="2361" spc="472">
                <a:solidFill>
                  <a:srgbClr val="504C44"/>
                </a:solidFill>
                <a:latin typeface="Inter"/>
                <a:ea typeface="Inter"/>
                <a:cs typeface="Inter"/>
                <a:sym typeface="Inter"/>
              </a:rPr>
              <a:t>KLAS 3A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005943" y="2530987"/>
            <a:ext cx="5224007" cy="5225027"/>
            <a:chOff x="0" y="0"/>
            <a:chExt cx="6965342" cy="6966702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9" t="0" r="9" b="0"/>
            <a:stretch>
              <a:fillRect/>
            </a:stretch>
          </p:blipFill>
          <p:spPr>
            <a:xfrm flipH="false" flipV="false">
              <a:off x="0" y="0"/>
              <a:ext cx="6965342" cy="6966702"/>
            </a:xfrm>
            <a:prstGeom prst="rect">
              <a:avLst/>
            </a:prstGeom>
          </p:spPr>
        </p:pic>
      </p:grpSp>
      <p:sp>
        <p:nvSpPr>
          <p:cNvPr name="TextBox 4" id="4"/>
          <p:cNvSpPr txBox="true"/>
          <p:nvPr/>
        </p:nvSpPr>
        <p:spPr>
          <a:xfrm rot="0">
            <a:off x="8452317" y="4316841"/>
            <a:ext cx="7829740" cy="1225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>
                <a:solidFill>
                  <a:srgbClr val="504C44"/>
                </a:solidFill>
                <a:latin typeface="Inter"/>
                <a:ea typeface="Inter"/>
                <a:cs typeface="Inter"/>
                <a:sym typeface="Inter"/>
              </a:rPr>
              <a:t>Voedselverspilling binnen mijn huishouden 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8452317" y="3020584"/>
            <a:ext cx="6000364" cy="1009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399"/>
              </a:lnSpc>
            </a:pPr>
            <a:r>
              <a:rPr lang="en-US" sz="5999" spc="1199">
                <a:solidFill>
                  <a:srgbClr val="504C44"/>
                </a:solidFill>
                <a:latin typeface="Baskerville Display PT"/>
                <a:ea typeface="Baskerville Display PT"/>
                <a:cs typeface="Baskerville Display PT"/>
                <a:sym typeface="Baskerville Display PT"/>
              </a:rPr>
              <a:t>SDG 12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3258522"/>
            <a:ext cx="6681123" cy="3900106"/>
          </a:xfrm>
          <a:custGeom>
            <a:avLst/>
            <a:gdLst/>
            <a:ahLst/>
            <a:cxnLst/>
            <a:rect r="r" b="b" t="t" l="l"/>
            <a:pathLst>
              <a:path h="3900106" w="6681123">
                <a:moveTo>
                  <a:pt x="0" y="0"/>
                </a:moveTo>
                <a:lnTo>
                  <a:pt x="6681123" y="0"/>
                </a:lnTo>
                <a:lnTo>
                  <a:pt x="6681123" y="3900106"/>
                </a:lnTo>
                <a:lnTo>
                  <a:pt x="0" y="390010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9144000" y="2909272"/>
            <a:ext cx="2149547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b="true">
                <a:solidFill>
                  <a:srgbClr val="504C44"/>
                </a:solidFill>
                <a:latin typeface="Inter Bold"/>
                <a:ea typeface="Inter Bold"/>
                <a:cs typeface="Inter Bold"/>
                <a:sym typeface="Inter Bold"/>
              </a:rPr>
              <a:t>1.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1293547" y="2918797"/>
            <a:ext cx="6815670" cy="323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60"/>
              </a:lnSpc>
            </a:pPr>
            <a:r>
              <a:rPr lang="en-US" sz="1900" b="true">
                <a:solidFill>
                  <a:srgbClr val="504C44"/>
                </a:solidFill>
                <a:latin typeface="Inter Bold"/>
                <a:ea typeface="Inter Bold"/>
                <a:cs typeface="Inter Bold"/>
                <a:sym typeface="Inter Bold"/>
              </a:rPr>
              <a:t>Wees creatief met overgebleven, (oudere) ingrediënten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9144000" y="3501367"/>
            <a:ext cx="2149547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b="true">
                <a:solidFill>
                  <a:srgbClr val="504C44"/>
                </a:solidFill>
                <a:latin typeface="Inter Bold"/>
                <a:ea typeface="Inter Bold"/>
                <a:cs typeface="Inter Bold"/>
                <a:sym typeface="Inter Bold"/>
              </a:rPr>
              <a:t>2.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1293547" y="3501367"/>
            <a:ext cx="5362304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504C44"/>
                </a:solidFill>
                <a:latin typeface="Inter"/>
                <a:ea typeface="Inter"/>
                <a:cs typeface="Inter"/>
                <a:sym typeface="Inter"/>
              </a:rPr>
              <a:t>Plan maaltijden vooruit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144000" y="4093461"/>
            <a:ext cx="2149547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b="true">
                <a:solidFill>
                  <a:srgbClr val="504C44"/>
                </a:solidFill>
                <a:latin typeface="Inter Bold"/>
                <a:ea typeface="Inter Bold"/>
                <a:cs typeface="Inter Bold"/>
                <a:sym typeface="Inter Bold"/>
              </a:rPr>
              <a:t>3.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1293547" y="4093461"/>
            <a:ext cx="5362304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504C44"/>
                </a:solidFill>
                <a:latin typeface="Inter"/>
                <a:ea typeface="Inter"/>
                <a:cs typeface="Inter"/>
                <a:sym typeface="Inter"/>
              </a:rPr>
              <a:t>Eten op de juiste manier bewaren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144000" y="4687186"/>
            <a:ext cx="2149547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b="true">
                <a:solidFill>
                  <a:srgbClr val="504C44"/>
                </a:solidFill>
                <a:latin typeface="Inter Bold"/>
                <a:ea typeface="Inter Bold"/>
                <a:cs typeface="Inter Bold"/>
                <a:sym typeface="Inter Bold"/>
              </a:rPr>
              <a:t>4.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1293547" y="4687186"/>
            <a:ext cx="5362304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504C44"/>
                </a:solidFill>
                <a:latin typeface="Inter"/>
                <a:ea typeface="Inter"/>
                <a:cs typeface="Inter"/>
                <a:sym typeface="Inter"/>
              </a:rPr>
              <a:t>Vries eten in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8911203" y="1511343"/>
            <a:ext cx="4764688" cy="669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spc="799">
                <a:solidFill>
                  <a:srgbClr val="504C44"/>
                </a:solidFill>
                <a:latin typeface="Baskerville Display PT"/>
                <a:ea typeface="Baskerville Display PT"/>
                <a:cs typeface="Baskerville Display PT"/>
                <a:sym typeface="Baskerville Display PT"/>
              </a:rPr>
              <a:t>IDEATE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9144000" y="5284086"/>
            <a:ext cx="2149547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b="true">
                <a:solidFill>
                  <a:srgbClr val="504C44"/>
                </a:solidFill>
                <a:latin typeface="Inter Bold"/>
                <a:ea typeface="Inter Bold"/>
                <a:cs typeface="Inter Bold"/>
                <a:sym typeface="Inter Bold"/>
              </a:rPr>
              <a:t>5.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1293547" y="5284086"/>
            <a:ext cx="5362304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504C44"/>
                </a:solidFill>
                <a:latin typeface="Inter"/>
                <a:ea typeface="Inter"/>
                <a:cs typeface="Inter"/>
                <a:sym typeface="Inter"/>
              </a:rPr>
              <a:t>Gebruik de juiste porties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9144000" y="5876181"/>
            <a:ext cx="2149547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b="true">
                <a:solidFill>
                  <a:srgbClr val="504C44"/>
                </a:solidFill>
                <a:latin typeface="Inter Bold"/>
                <a:ea typeface="Inter Bold"/>
                <a:cs typeface="Inter Bold"/>
                <a:sym typeface="Inter Bold"/>
              </a:rPr>
              <a:t>6.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1293547" y="5876181"/>
            <a:ext cx="5362304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504C44"/>
                </a:solidFill>
                <a:latin typeface="Inter"/>
                <a:ea typeface="Inter"/>
                <a:cs typeface="Inter"/>
                <a:sym typeface="Inter"/>
              </a:rPr>
              <a:t>Composteer Restjes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9144000" y="6468276"/>
            <a:ext cx="2149547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b="true">
                <a:solidFill>
                  <a:srgbClr val="504C44"/>
                </a:solidFill>
                <a:latin typeface="Inter Bold"/>
                <a:ea typeface="Inter Bold"/>
                <a:cs typeface="Inter Bold"/>
                <a:sym typeface="Inter Bold"/>
              </a:rPr>
              <a:t>7.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1293547" y="6468276"/>
            <a:ext cx="5362304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504C44"/>
                </a:solidFill>
                <a:latin typeface="Inter"/>
                <a:ea typeface="Inter"/>
                <a:cs typeface="Inter"/>
                <a:sym typeface="Inter"/>
              </a:rPr>
              <a:t>Controleer houdbaarheidsdatum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848234" y="1337277"/>
            <a:ext cx="8808490" cy="6412892"/>
            <a:chOff x="0" y="0"/>
            <a:chExt cx="2319931" cy="168899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319931" cy="1688992"/>
            </a:xfrm>
            <a:custGeom>
              <a:avLst/>
              <a:gdLst/>
              <a:ahLst/>
              <a:cxnLst/>
              <a:rect r="r" b="b" t="t" l="l"/>
              <a:pathLst>
                <a:path h="1688992" w="2319931">
                  <a:moveTo>
                    <a:pt x="0" y="0"/>
                  </a:moveTo>
                  <a:lnTo>
                    <a:pt x="2319931" y="0"/>
                  </a:lnTo>
                  <a:lnTo>
                    <a:pt x="2319931" y="1688992"/>
                  </a:lnTo>
                  <a:lnTo>
                    <a:pt x="0" y="1688992"/>
                  </a:lnTo>
                  <a:close/>
                </a:path>
              </a:pathLst>
            </a:custGeom>
            <a:solidFill>
              <a:srgbClr val="F1EDE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2319931" cy="17366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9934438" y="4111365"/>
            <a:ext cx="5563584" cy="5563584"/>
          </a:xfrm>
          <a:custGeom>
            <a:avLst/>
            <a:gdLst/>
            <a:ahLst/>
            <a:cxnLst/>
            <a:rect r="r" b="b" t="t" l="l"/>
            <a:pathLst>
              <a:path h="5563584" w="5563584">
                <a:moveTo>
                  <a:pt x="0" y="0"/>
                </a:moveTo>
                <a:lnTo>
                  <a:pt x="5563583" y="0"/>
                </a:lnTo>
                <a:lnTo>
                  <a:pt x="5563583" y="5563583"/>
                </a:lnTo>
                <a:lnTo>
                  <a:pt x="0" y="55635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2343431" y="2920427"/>
            <a:ext cx="8859445" cy="606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 spc="700">
                <a:solidFill>
                  <a:srgbClr val="504C44"/>
                </a:solidFill>
                <a:latin typeface="Baskerville Display PT"/>
                <a:ea typeface="Baskerville Display PT"/>
                <a:cs typeface="Baskerville Display PT"/>
                <a:sym typeface="Baskerville Display PT"/>
              </a:rPr>
              <a:t>WEES CREATIEF MET ETEN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343431" y="3992860"/>
            <a:ext cx="7273083" cy="1054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31801" indent="-215900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504C44"/>
                </a:solidFill>
                <a:latin typeface="Inter"/>
                <a:ea typeface="Inter"/>
                <a:cs typeface="Inter"/>
                <a:sym typeface="Inter"/>
              </a:rPr>
              <a:t>Makkelijk thuis uit te voeren</a:t>
            </a:r>
          </a:p>
          <a:p>
            <a:pPr algn="l" marL="431801" indent="-215900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504C44"/>
                </a:solidFill>
                <a:latin typeface="Inter"/>
                <a:ea typeface="Inter"/>
                <a:cs typeface="Inter"/>
                <a:sym typeface="Inter"/>
              </a:rPr>
              <a:t>Leuk om te doen </a:t>
            </a:r>
          </a:p>
          <a:p>
            <a:pPr algn="l" marL="431801" indent="-215900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504C44"/>
                </a:solidFill>
                <a:latin typeface="Inter"/>
                <a:ea typeface="Inter"/>
                <a:cs typeface="Inter"/>
                <a:sym typeface="Inter"/>
              </a:rPr>
              <a:t>Soepen, sauzen, taart of sappen 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97170" y="1028700"/>
            <a:ext cx="3086100" cy="4114800"/>
          </a:xfrm>
          <a:custGeom>
            <a:avLst/>
            <a:gdLst/>
            <a:ahLst/>
            <a:cxnLst/>
            <a:rect r="r" b="b" t="t" l="l"/>
            <a:pathLst>
              <a:path h="4114800" w="3086100">
                <a:moveTo>
                  <a:pt x="0" y="0"/>
                </a:moveTo>
                <a:lnTo>
                  <a:pt x="3086100" y="0"/>
                </a:lnTo>
                <a:lnTo>
                  <a:pt x="30861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103496" y="1028700"/>
            <a:ext cx="3086100" cy="4114800"/>
          </a:xfrm>
          <a:custGeom>
            <a:avLst/>
            <a:gdLst/>
            <a:ahLst/>
            <a:cxnLst/>
            <a:rect r="r" b="b" t="t" l="l"/>
            <a:pathLst>
              <a:path h="4114800" w="3086100">
                <a:moveTo>
                  <a:pt x="0" y="0"/>
                </a:moveTo>
                <a:lnTo>
                  <a:pt x="3086100" y="0"/>
                </a:lnTo>
                <a:lnTo>
                  <a:pt x="30861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513446" y="1028700"/>
            <a:ext cx="3086100" cy="4114800"/>
          </a:xfrm>
          <a:custGeom>
            <a:avLst/>
            <a:gdLst/>
            <a:ahLst/>
            <a:cxnLst/>
            <a:rect r="r" b="b" t="t" l="l"/>
            <a:pathLst>
              <a:path h="4114800" w="3086100">
                <a:moveTo>
                  <a:pt x="0" y="0"/>
                </a:moveTo>
                <a:lnTo>
                  <a:pt x="3086100" y="0"/>
                </a:lnTo>
                <a:lnTo>
                  <a:pt x="30861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0923396" y="1028700"/>
            <a:ext cx="3086100" cy="4114800"/>
          </a:xfrm>
          <a:custGeom>
            <a:avLst/>
            <a:gdLst/>
            <a:ahLst/>
            <a:cxnLst/>
            <a:rect r="r" b="b" t="t" l="l"/>
            <a:pathLst>
              <a:path h="4114800" w="3086100">
                <a:moveTo>
                  <a:pt x="0" y="0"/>
                </a:moveTo>
                <a:lnTo>
                  <a:pt x="3086100" y="0"/>
                </a:lnTo>
                <a:lnTo>
                  <a:pt x="30861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4333346" y="1028700"/>
            <a:ext cx="3086100" cy="4114800"/>
          </a:xfrm>
          <a:custGeom>
            <a:avLst/>
            <a:gdLst/>
            <a:ahLst/>
            <a:cxnLst/>
            <a:rect r="r" b="b" t="t" l="l"/>
            <a:pathLst>
              <a:path h="4114800" w="3086100">
                <a:moveTo>
                  <a:pt x="0" y="0"/>
                </a:moveTo>
                <a:lnTo>
                  <a:pt x="3086100" y="0"/>
                </a:lnTo>
                <a:lnTo>
                  <a:pt x="30861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697170" y="5570366"/>
            <a:ext cx="3086100" cy="4114800"/>
          </a:xfrm>
          <a:custGeom>
            <a:avLst/>
            <a:gdLst/>
            <a:ahLst/>
            <a:cxnLst/>
            <a:rect r="r" b="b" t="t" l="l"/>
            <a:pathLst>
              <a:path h="4114800" w="3086100">
                <a:moveTo>
                  <a:pt x="0" y="0"/>
                </a:moveTo>
                <a:lnTo>
                  <a:pt x="3086100" y="0"/>
                </a:lnTo>
                <a:lnTo>
                  <a:pt x="30861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4103496" y="5570366"/>
            <a:ext cx="3086100" cy="4114800"/>
          </a:xfrm>
          <a:custGeom>
            <a:avLst/>
            <a:gdLst/>
            <a:ahLst/>
            <a:cxnLst/>
            <a:rect r="r" b="b" t="t" l="l"/>
            <a:pathLst>
              <a:path h="4114800" w="3086100">
                <a:moveTo>
                  <a:pt x="0" y="0"/>
                </a:moveTo>
                <a:lnTo>
                  <a:pt x="3086100" y="0"/>
                </a:lnTo>
                <a:lnTo>
                  <a:pt x="30861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7513446" y="5570366"/>
            <a:ext cx="3086100" cy="4114800"/>
          </a:xfrm>
          <a:custGeom>
            <a:avLst/>
            <a:gdLst/>
            <a:ahLst/>
            <a:cxnLst/>
            <a:rect r="r" b="b" t="t" l="l"/>
            <a:pathLst>
              <a:path h="4114800" w="3086100">
                <a:moveTo>
                  <a:pt x="0" y="0"/>
                </a:moveTo>
                <a:lnTo>
                  <a:pt x="3086100" y="0"/>
                </a:lnTo>
                <a:lnTo>
                  <a:pt x="30861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11634561" y="5488636"/>
            <a:ext cx="5624739" cy="4278261"/>
            <a:chOff x="0" y="0"/>
            <a:chExt cx="1481413" cy="1126785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481413" cy="1126785"/>
            </a:xfrm>
            <a:custGeom>
              <a:avLst/>
              <a:gdLst/>
              <a:ahLst/>
              <a:cxnLst/>
              <a:rect r="r" b="b" t="t" l="l"/>
              <a:pathLst>
                <a:path h="1126785" w="1481413">
                  <a:moveTo>
                    <a:pt x="0" y="0"/>
                  </a:moveTo>
                  <a:lnTo>
                    <a:pt x="1481413" y="0"/>
                  </a:lnTo>
                  <a:lnTo>
                    <a:pt x="1481413" y="1126785"/>
                  </a:lnTo>
                  <a:lnTo>
                    <a:pt x="0" y="1126785"/>
                  </a:lnTo>
                  <a:close/>
                </a:path>
              </a:pathLst>
            </a:custGeom>
            <a:solidFill>
              <a:srgbClr val="F1EDE9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47625"/>
              <a:ext cx="1481413" cy="11744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11864576" y="6230099"/>
            <a:ext cx="7558866" cy="412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true">
                <a:solidFill>
                  <a:srgbClr val="504C44"/>
                </a:solidFill>
                <a:latin typeface="Inter Bold"/>
                <a:ea typeface="Inter Bold"/>
                <a:cs typeface="Inter Bold"/>
                <a:sym typeface="Inter Bold"/>
              </a:rPr>
              <a:t>Uitvoering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1864576" y="6866630"/>
            <a:ext cx="7333302" cy="30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504C44"/>
                </a:solidFill>
                <a:latin typeface="Inter"/>
                <a:ea typeface="Inter"/>
                <a:cs typeface="Inter"/>
                <a:sym typeface="Inter"/>
              </a:rPr>
              <a:t>Oude appels &amp; Oude taartmix ------&gt; Appeltaart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DAGVDWzjLLY</dc:identifier>
  <dcterms:modified xsi:type="dcterms:W3CDTF">2011-08-01T06:04:30Z</dcterms:modified>
  <cp:revision>1</cp:revision>
  <dc:title>Design Thinking</dc:title>
</cp:coreProperties>
</file>